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8" r:id="rId6"/>
    <p:sldId id="274" r:id="rId7"/>
    <p:sldId id="259" r:id="rId8"/>
    <p:sldId id="261" r:id="rId9"/>
    <p:sldId id="262" r:id="rId10"/>
    <p:sldId id="260" r:id="rId11"/>
    <p:sldId id="263" r:id="rId12"/>
    <p:sldId id="279" r:id="rId13"/>
    <p:sldId id="267" r:id="rId14"/>
    <p:sldId id="268" r:id="rId15"/>
    <p:sldId id="275" r:id="rId16"/>
    <p:sldId id="264" r:id="rId17"/>
    <p:sldId id="265" r:id="rId18"/>
    <p:sldId id="269" r:id="rId19"/>
    <p:sldId id="277" r:id="rId20"/>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9B"/>
    <a:srgbClr val="00A0B0"/>
    <a:srgbClr val="F0EF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23"/>
    <p:restoredTop sz="96208"/>
  </p:normalViewPr>
  <p:slideViewPr>
    <p:cSldViewPr snapToGrid="0" snapToObjects="1">
      <p:cViewPr varScale="1">
        <p:scale>
          <a:sx n="94" d="100"/>
          <a:sy n="94" d="100"/>
        </p:scale>
        <p:origin x="362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dirty="0"/>
              <a:t>ICHRA Cost Options</a:t>
            </a:r>
            <a:endParaRPr lang="en-US" dirty="0"/>
          </a:p>
        </c:rich>
      </c:tx>
      <c:layout>
        <c:manualLayout>
          <c:xMode val="edge"/>
          <c:yMode val="edge"/>
          <c:x val="0.36818009881117797"/>
          <c:y val="1.838235294117647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Premium</c:v>
                </c:pt>
              </c:strCache>
            </c:strRef>
          </c:tx>
          <c:spPr>
            <a:solidFill>
              <a:schemeClr val="accent1"/>
            </a:solidFill>
            <a:ln>
              <a:noFill/>
            </a:ln>
            <a:effectLst/>
          </c:spPr>
          <c:invertIfNegative val="0"/>
          <c:cat>
            <c:strRef>
              <c:f>Sheet1!$A$2:$A$4</c:f>
              <c:strCache>
                <c:ptCount val="3"/>
                <c:pt idx="0">
                  <c:v>Bronze High</c:v>
                </c:pt>
                <c:pt idx="1">
                  <c:v>Gold Low</c:v>
                </c:pt>
                <c:pt idx="2">
                  <c:v>Gold High</c:v>
                </c:pt>
              </c:strCache>
            </c:strRef>
          </c:cat>
          <c:val>
            <c:numRef>
              <c:f>Sheet1!$B$2:$B$4</c:f>
              <c:numCache>
                <c:formatCode>_("$"* #,##0_);_("$"* \(#,##0\);_("$"* "-"??_);_(@_)</c:formatCode>
                <c:ptCount val="3"/>
                <c:pt idx="0">
                  <c:v>254117</c:v>
                </c:pt>
                <c:pt idx="1">
                  <c:v>271633</c:v>
                </c:pt>
                <c:pt idx="2">
                  <c:v>284647</c:v>
                </c:pt>
              </c:numCache>
            </c:numRef>
          </c:val>
          <c:extLst>
            <c:ext xmlns:c16="http://schemas.microsoft.com/office/drawing/2014/chart" uri="{C3380CC4-5D6E-409C-BE32-E72D297353CC}">
              <c16:uniqueId val="{00000000-ECF7-41F3-B6A7-7E0E56C2611E}"/>
            </c:ext>
          </c:extLst>
        </c:ser>
        <c:ser>
          <c:idx val="1"/>
          <c:order val="1"/>
          <c:tx>
            <c:strRef>
              <c:f>Sheet1!$C$1</c:f>
              <c:strCache>
                <c:ptCount val="1"/>
                <c:pt idx="0">
                  <c:v>Admin Cost</c:v>
                </c:pt>
              </c:strCache>
            </c:strRef>
          </c:tx>
          <c:spPr>
            <a:solidFill>
              <a:schemeClr val="accent2"/>
            </a:solidFill>
            <a:ln>
              <a:noFill/>
            </a:ln>
            <a:effectLst/>
          </c:spPr>
          <c:invertIfNegative val="0"/>
          <c:cat>
            <c:strRef>
              <c:f>Sheet1!$A$2:$A$4</c:f>
              <c:strCache>
                <c:ptCount val="3"/>
                <c:pt idx="0">
                  <c:v>Bronze High</c:v>
                </c:pt>
                <c:pt idx="1">
                  <c:v>Gold Low</c:v>
                </c:pt>
                <c:pt idx="2">
                  <c:v>Gold High</c:v>
                </c:pt>
              </c:strCache>
            </c:strRef>
          </c:cat>
          <c:val>
            <c:numRef>
              <c:f>Sheet1!$C$2:$C$4</c:f>
              <c:numCache>
                <c:formatCode>_("$"* #,##0_);_("$"* \(#,##0\);_("$"* "-"??_);_(@_)</c:formatCode>
                <c:ptCount val="3"/>
                <c:pt idx="0">
                  <c:v>4900</c:v>
                </c:pt>
                <c:pt idx="1">
                  <c:v>4900</c:v>
                </c:pt>
                <c:pt idx="2">
                  <c:v>4900</c:v>
                </c:pt>
              </c:numCache>
            </c:numRef>
          </c:val>
          <c:extLst>
            <c:ext xmlns:c16="http://schemas.microsoft.com/office/drawing/2014/chart" uri="{C3380CC4-5D6E-409C-BE32-E72D297353CC}">
              <c16:uniqueId val="{00000001-ECF7-41F3-B6A7-7E0E56C2611E}"/>
            </c:ext>
          </c:extLst>
        </c:ser>
        <c:dLbls>
          <c:showLegendKey val="0"/>
          <c:showVal val="0"/>
          <c:showCatName val="0"/>
          <c:showSerName val="0"/>
          <c:showPercent val="0"/>
          <c:showBubbleSize val="0"/>
        </c:dLbls>
        <c:gapWidth val="219"/>
        <c:overlap val="-27"/>
        <c:axId val="484465280"/>
        <c:axId val="484462368"/>
      </c:barChart>
      <c:catAx>
        <c:axId val="48446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4462368"/>
        <c:crosses val="autoZero"/>
        <c:auto val="1"/>
        <c:lblAlgn val="ctr"/>
        <c:lblOffset val="100"/>
        <c:noMultiLvlLbl val="0"/>
      </c:catAx>
      <c:valAx>
        <c:axId val="4844623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44652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4D8EFD-E3FC-094A-B824-4C4408529DF5}" type="datetimeFigureOut">
              <a:rPr lang="en-US" smtClean="0"/>
              <a:t>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16752-7EBE-1244-A616-7AB021F39B2D}" type="slidenum">
              <a:rPr lang="en-US" smtClean="0"/>
              <a:t>‹#›</a:t>
            </a:fld>
            <a:endParaRPr lang="en-US"/>
          </a:p>
        </p:txBody>
      </p:sp>
    </p:spTree>
    <p:extLst>
      <p:ext uri="{BB962C8B-B14F-4D97-AF65-F5344CB8AC3E}">
        <p14:creationId xmlns:p14="http://schemas.microsoft.com/office/powerpoint/2010/main" val="2066772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4D8EFD-E3FC-094A-B824-4C4408529DF5}" type="datetimeFigureOut">
              <a:rPr lang="en-US" smtClean="0"/>
              <a:t>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16752-7EBE-1244-A616-7AB021F39B2D}" type="slidenum">
              <a:rPr lang="en-US" smtClean="0"/>
              <a:t>‹#›</a:t>
            </a:fld>
            <a:endParaRPr lang="en-US"/>
          </a:p>
        </p:txBody>
      </p:sp>
    </p:spTree>
    <p:extLst>
      <p:ext uri="{BB962C8B-B14F-4D97-AF65-F5344CB8AC3E}">
        <p14:creationId xmlns:p14="http://schemas.microsoft.com/office/powerpoint/2010/main" val="1240811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4D8EFD-E3FC-094A-B824-4C4408529DF5}" type="datetimeFigureOut">
              <a:rPr lang="en-US" smtClean="0"/>
              <a:t>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16752-7EBE-1244-A616-7AB021F39B2D}" type="slidenum">
              <a:rPr lang="en-US" smtClean="0"/>
              <a:t>‹#›</a:t>
            </a:fld>
            <a:endParaRPr lang="en-US"/>
          </a:p>
        </p:txBody>
      </p:sp>
    </p:spTree>
    <p:extLst>
      <p:ext uri="{BB962C8B-B14F-4D97-AF65-F5344CB8AC3E}">
        <p14:creationId xmlns:p14="http://schemas.microsoft.com/office/powerpoint/2010/main" val="138468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4D8EFD-E3FC-094A-B824-4C4408529DF5}" type="datetimeFigureOut">
              <a:rPr lang="en-US" smtClean="0"/>
              <a:t>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16752-7EBE-1244-A616-7AB021F39B2D}" type="slidenum">
              <a:rPr lang="en-US" smtClean="0"/>
              <a:t>‹#›</a:t>
            </a:fld>
            <a:endParaRPr lang="en-US"/>
          </a:p>
        </p:txBody>
      </p:sp>
    </p:spTree>
    <p:extLst>
      <p:ext uri="{BB962C8B-B14F-4D97-AF65-F5344CB8AC3E}">
        <p14:creationId xmlns:p14="http://schemas.microsoft.com/office/powerpoint/2010/main" val="3978919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D8EFD-E3FC-094A-B824-4C4408529DF5}" type="datetimeFigureOut">
              <a:rPr lang="en-US" smtClean="0"/>
              <a:t>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16752-7EBE-1244-A616-7AB021F39B2D}" type="slidenum">
              <a:rPr lang="en-US" smtClean="0"/>
              <a:t>‹#›</a:t>
            </a:fld>
            <a:endParaRPr lang="en-US"/>
          </a:p>
        </p:txBody>
      </p:sp>
    </p:spTree>
    <p:extLst>
      <p:ext uri="{BB962C8B-B14F-4D97-AF65-F5344CB8AC3E}">
        <p14:creationId xmlns:p14="http://schemas.microsoft.com/office/powerpoint/2010/main" val="368967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4D8EFD-E3FC-094A-B824-4C4408529DF5}" type="datetimeFigureOut">
              <a:rPr lang="en-US" smtClean="0"/>
              <a:t>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16752-7EBE-1244-A616-7AB021F39B2D}" type="slidenum">
              <a:rPr lang="en-US" smtClean="0"/>
              <a:t>‹#›</a:t>
            </a:fld>
            <a:endParaRPr lang="en-US"/>
          </a:p>
        </p:txBody>
      </p:sp>
    </p:spTree>
    <p:extLst>
      <p:ext uri="{BB962C8B-B14F-4D97-AF65-F5344CB8AC3E}">
        <p14:creationId xmlns:p14="http://schemas.microsoft.com/office/powerpoint/2010/main" val="290823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4D8EFD-E3FC-094A-B824-4C4408529DF5}" type="datetimeFigureOut">
              <a:rPr lang="en-US" smtClean="0"/>
              <a:t>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716752-7EBE-1244-A616-7AB021F39B2D}" type="slidenum">
              <a:rPr lang="en-US" smtClean="0"/>
              <a:t>‹#›</a:t>
            </a:fld>
            <a:endParaRPr lang="en-US"/>
          </a:p>
        </p:txBody>
      </p:sp>
    </p:spTree>
    <p:extLst>
      <p:ext uri="{BB962C8B-B14F-4D97-AF65-F5344CB8AC3E}">
        <p14:creationId xmlns:p14="http://schemas.microsoft.com/office/powerpoint/2010/main" val="175453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4D8EFD-E3FC-094A-B824-4C4408529DF5}" type="datetimeFigureOut">
              <a:rPr lang="en-US" smtClean="0"/>
              <a:t>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716752-7EBE-1244-A616-7AB021F39B2D}" type="slidenum">
              <a:rPr lang="en-US" smtClean="0"/>
              <a:t>‹#›</a:t>
            </a:fld>
            <a:endParaRPr lang="en-US"/>
          </a:p>
        </p:txBody>
      </p:sp>
    </p:spTree>
    <p:extLst>
      <p:ext uri="{BB962C8B-B14F-4D97-AF65-F5344CB8AC3E}">
        <p14:creationId xmlns:p14="http://schemas.microsoft.com/office/powerpoint/2010/main" val="2632351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D8EFD-E3FC-094A-B824-4C4408529DF5}" type="datetimeFigureOut">
              <a:rPr lang="en-US" smtClean="0"/>
              <a:t>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716752-7EBE-1244-A616-7AB021F39B2D}" type="slidenum">
              <a:rPr lang="en-US" smtClean="0"/>
              <a:t>‹#›</a:t>
            </a:fld>
            <a:endParaRPr lang="en-US"/>
          </a:p>
        </p:txBody>
      </p:sp>
    </p:spTree>
    <p:extLst>
      <p:ext uri="{BB962C8B-B14F-4D97-AF65-F5344CB8AC3E}">
        <p14:creationId xmlns:p14="http://schemas.microsoft.com/office/powerpoint/2010/main" val="3736623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154D8EFD-E3FC-094A-B824-4C4408529DF5}" type="datetimeFigureOut">
              <a:rPr lang="en-US" smtClean="0"/>
              <a:t>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16752-7EBE-1244-A616-7AB021F39B2D}" type="slidenum">
              <a:rPr lang="en-US" smtClean="0"/>
              <a:t>‹#›</a:t>
            </a:fld>
            <a:endParaRPr lang="en-US"/>
          </a:p>
        </p:txBody>
      </p:sp>
    </p:spTree>
    <p:extLst>
      <p:ext uri="{BB962C8B-B14F-4D97-AF65-F5344CB8AC3E}">
        <p14:creationId xmlns:p14="http://schemas.microsoft.com/office/powerpoint/2010/main" val="501721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154D8EFD-E3FC-094A-B824-4C4408529DF5}" type="datetimeFigureOut">
              <a:rPr lang="en-US" smtClean="0"/>
              <a:t>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16752-7EBE-1244-A616-7AB021F39B2D}" type="slidenum">
              <a:rPr lang="en-US" smtClean="0"/>
              <a:t>‹#›</a:t>
            </a:fld>
            <a:endParaRPr lang="en-US"/>
          </a:p>
        </p:txBody>
      </p:sp>
    </p:spTree>
    <p:extLst>
      <p:ext uri="{BB962C8B-B14F-4D97-AF65-F5344CB8AC3E}">
        <p14:creationId xmlns:p14="http://schemas.microsoft.com/office/powerpoint/2010/main" val="1479356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154D8EFD-E3FC-094A-B824-4C4408529DF5}" type="datetimeFigureOut">
              <a:rPr lang="en-US" smtClean="0"/>
              <a:t>9/20/23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A0716752-7EBE-1244-A616-7AB021F39B2D}" type="slidenum">
              <a:rPr lang="en-US" smtClean="0"/>
              <a:t>‹#›</a:t>
            </a:fld>
            <a:endParaRPr lang="en-US"/>
          </a:p>
        </p:txBody>
      </p:sp>
    </p:spTree>
    <p:extLst>
      <p:ext uri="{BB962C8B-B14F-4D97-AF65-F5344CB8AC3E}">
        <p14:creationId xmlns:p14="http://schemas.microsoft.com/office/powerpoint/2010/main" val="4236761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68D31BE-ED69-0A41-9D50-C5CC76137E6C}"/>
              </a:ext>
            </a:extLst>
          </p:cNvPr>
          <p:cNvGrpSpPr/>
          <p:nvPr/>
        </p:nvGrpSpPr>
        <p:grpSpPr>
          <a:xfrm>
            <a:off x="587805" y="1239650"/>
            <a:ext cx="7184595" cy="8818750"/>
            <a:chOff x="1163904" y="2626581"/>
            <a:chExt cx="16008129" cy="19649219"/>
          </a:xfrm>
        </p:grpSpPr>
        <p:sp>
          <p:nvSpPr>
            <p:cNvPr id="4" name="Rechteck">
              <a:extLst>
                <a:ext uri="{FF2B5EF4-FFF2-40B4-BE49-F238E27FC236}">
                  <a16:creationId xmlns:a16="http://schemas.microsoft.com/office/drawing/2014/main" id="{C57CAD54-E68A-B543-A83E-CDC6D7827020}"/>
                </a:ext>
              </a:extLst>
            </p:cNvPr>
            <p:cNvSpPr/>
            <p:nvPr/>
          </p:nvSpPr>
          <p:spPr>
            <a:xfrm>
              <a:off x="1278238" y="10530383"/>
              <a:ext cx="7079844" cy="9206541"/>
            </a:xfrm>
            <a:prstGeom prst="rect">
              <a:avLst/>
            </a:prstGeom>
            <a:solidFill>
              <a:srgbClr val="00589B"/>
            </a:solidFill>
            <a:ln w="3175">
              <a:noFill/>
              <a:miter lim="400000"/>
            </a:ln>
          </p:spPr>
          <p:txBody>
            <a:bodyPr lIns="50800" tIns="50800" rIns="50800" bIns="50800" anchor="ctr"/>
            <a:lstStyle/>
            <a:p>
              <a:pPr algn="ctr">
                <a:lnSpc>
                  <a:spcPct val="100000"/>
                </a:lnSpc>
                <a:defRPr sz="3200">
                  <a:solidFill>
                    <a:srgbClr val="0A9BA0"/>
                  </a:solidFill>
                  <a:latin typeface="Helvetica Light"/>
                  <a:ea typeface="Helvetica Light"/>
                  <a:cs typeface="Helvetica Light"/>
                  <a:sym typeface="Helvetica Light"/>
                </a:defRPr>
              </a:pPr>
              <a:endParaRPr/>
            </a:p>
          </p:txBody>
        </p:sp>
        <p:sp>
          <p:nvSpPr>
            <p:cNvPr id="5" name="Rectangle 27">
              <a:extLst>
                <a:ext uri="{FF2B5EF4-FFF2-40B4-BE49-F238E27FC236}">
                  <a16:creationId xmlns:a16="http://schemas.microsoft.com/office/drawing/2014/main" id="{88C799BD-2598-CF4B-9772-0330872ACE0E}"/>
                </a:ext>
              </a:extLst>
            </p:cNvPr>
            <p:cNvSpPr txBox="1"/>
            <p:nvPr/>
          </p:nvSpPr>
          <p:spPr>
            <a:xfrm>
              <a:off x="1163904" y="7267453"/>
              <a:ext cx="7079844" cy="226301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100000"/>
                </a:lnSpc>
                <a:defRPr sz="4200" spc="126">
                  <a:latin typeface="Roboto Bold"/>
                  <a:ea typeface="Roboto Bold"/>
                  <a:cs typeface="Roboto Bold"/>
                  <a:sym typeface="Roboto Bold"/>
                </a:defRPr>
              </a:pPr>
              <a:r>
                <a:rPr lang="en-US" sz="2000" b="1" dirty="0">
                  <a:latin typeface="Avenir Heavy" panose="02000503020000020003" pitchFamily="2" charset="0"/>
                </a:rPr>
                <a:t>ICHRA Solution for</a:t>
              </a:r>
            </a:p>
            <a:p>
              <a:pPr>
                <a:lnSpc>
                  <a:spcPct val="100000"/>
                </a:lnSpc>
                <a:defRPr sz="4200" spc="126">
                  <a:latin typeface="Roboto Bold"/>
                  <a:ea typeface="Roboto Bold"/>
                  <a:cs typeface="Roboto Bold"/>
                  <a:sym typeface="Roboto Bold"/>
                </a:defRPr>
              </a:pPr>
              <a:endParaRPr lang="en-US" sz="2000" b="1" dirty="0">
                <a:latin typeface="Avenir Heavy" panose="02000503020000020003" pitchFamily="2" charset="0"/>
              </a:endParaRPr>
            </a:p>
            <a:p>
              <a:pPr>
                <a:lnSpc>
                  <a:spcPct val="100000"/>
                </a:lnSpc>
                <a:defRPr sz="4200" spc="126">
                  <a:latin typeface="Roboto Bold"/>
                  <a:ea typeface="Roboto Bold"/>
                  <a:cs typeface="Roboto Bold"/>
                  <a:sym typeface="Roboto Bold"/>
                </a:defRPr>
              </a:pPr>
              <a:endParaRPr lang="en-US" sz="2000" b="1" dirty="0">
                <a:latin typeface="Avenir Heavy" panose="02000503020000020003" pitchFamily="2" charset="0"/>
              </a:endParaRPr>
            </a:p>
          </p:txBody>
        </p:sp>
        <p:sp>
          <p:nvSpPr>
            <p:cNvPr id="7" name="Rechteck">
              <a:extLst>
                <a:ext uri="{FF2B5EF4-FFF2-40B4-BE49-F238E27FC236}">
                  <a16:creationId xmlns:a16="http://schemas.microsoft.com/office/drawing/2014/main" id="{700411DD-4DF1-6C4E-8D28-A7A463E4B835}"/>
                </a:ext>
              </a:extLst>
            </p:cNvPr>
            <p:cNvSpPr/>
            <p:nvPr/>
          </p:nvSpPr>
          <p:spPr>
            <a:xfrm>
              <a:off x="1278238" y="19307260"/>
              <a:ext cx="7079844" cy="2968540"/>
            </a:xfrm>
            <a:prstGeom prst="rect">
              <a:avLst/>
            </a:prstGeom>
            <a:solidFill>
              <a:srgbClr val="00A0B0"/>
            </a:solidFill>
            <a:ln w="3175">
              <a:miter lim="400000"/>
            </a:ln>
          </p:spPr>
          <p:txBody>
            <a:bodyPr lIns="50800" tIns="50800" rIns="50800" bIns="50800" anchor="ctr"/>
            <a:lstStyle/>
            <a:p>
              <a:pPr algn="ctr">
                <a:lnSpc>
                  <a:spcPct val="100000"/>
                </a:lnSpc>
                <a:defRPr sz="3200">
                  <a:solidFill>
                    <a:srgbClr val="FFFFFF"/>
                  </a:solidFill>
                  <a:latin typeface="Helvetica Light"/>
                  <a:ea typeface="Helvetica Light"/>
                  <a:cs typeface="Helvetica Light"/>
                  <a:sym typeface="Helvetica Light"/>
                </a:defRPr>
              </a:pPr>
              <a:endParaRPr/>
            </a:p>
          </p:txBody>
        </p:sp>
        <p:pic>
          <p:nvPicPr>
            <p:cNvPr id="8" name="Picture Placeholder 10" descr="A person sitting at a table&#10;&#10;Description automatically generated with medium confidence">
              <a:extLst>
                <a:ext uri="{FF2B5EF4-FFF2-40B4-BE49-F238E27FC236}">
                  <a16:creationId xmlns:a16="http://schemas.microsoft.com/office/drawing/2014/main" id="{E0D3B831-7196-BB4D-BDC9-AA7C70C910B9}"/>
                </a:ext>
              </a:extLst>
            </p:cNvPr>
            <p:cNvPicPr>
              <a:picLocks noChangeAspect="1"/>
            </p:cNvPicPr>
            <p:nvPr/>
          </p:nvPicPr>
          <p:blipFill>
            <a:blip r:embed="rId2">
              <a:extLst>
                <a:ext uri="{28A0092B-C50C-407E-A947-70E740481C1C}">
                  <a14:useLocalDpi xmlns:a14="http://schemas.microsoft.com/office/drawing/2010/main" val="0"/>
                </a:ext>
              </a:extLst>
            </a:blip>
            <a:srcRect t="41" b="41"/>
            <a:stretch>
              <a:fillRect/>
            </a:stretch>
          </p:blipFill>
          <p:spPr>
            <a:xfrm>
              <a:off x="8358082" y="4998723"/>
              <a:ext cx="8813951" cy="14323715"/>
            </a:xfrm>
            <a:prstGeom prst="rect">
              <a:avLst/>
            </a:prstGeom>
          </p:spPr>
        </p:pic>
        <p:pic>
          <p:nvPicPr>
            <p:cNvPr id="9" name="Picture 8">
              <a:extLst>
                <a:ext uri="{FF2B5EF4-FFF2-40B4-BE49-F238E27FC236}">
                  <a16:creationId xmlns:a16="http://schemas.microsoft.com/office/drawing/2014/main" id="{96034CC2-CC5B-3548-B585-1011EF225568}"/>
                </a:ext>
              </a:extLst>
            </p:cNvPr>
            <p:cNvPicPr>
              <a:picLocks noChangeAspect="1"/>
            </p:cNvPicPr>
            <p:nvPr/>
          </p:nvPicPr>
          <p:blipFill>
            <a:blip r:embed="rId3"/>
            <a:stretch>
              <a:fillRect/>
            </a:stretch>
          </p:blipFill>
          <p:spPr>
            <a:xfrm>
              <a:off x="1278238" y="2626581"/>
              <a:ext cx="7366000" cy="1638300"/>
            </a:xfrm>
            <a:prstGeom prst="rect">
              <a:avLst/>
            </a:prstGeom>
          </p:spPr>
        </p:pic>
      </p:grpSp>
    </p:spTree>
    <p:extLst>
      <p:ext uri="{BB962C8B-B14F-4D97-AF65-F5344CB8AC3E}">
        <p14:creationId xmlns:p14="http://schemas.microsoft.com/office/powerpoint/2010/main" val="2433834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EBE14B-9D5C-4E59-BA7D-B0156901DA84}"/>
              </a:ext>
            </a:extLst>
          </p:cNvPr>
          <p:cNvSpPr/>
          <p:nvPr/>
        </p:nvSpPr>
        <p:spPr>
          <a:xfrm>
            <a:off x="308686" y="254082"/>
            <a:ext cx="7155030" cy="1082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685800">
              <a:lnSpc>
                <a:spcPct val="90000"/>
              </a:lnSpc>
              <a:spcBef>
                <a:spcPct val="0"/>
              </a:spcBef>
              <a:spcAft>
                <a:spcPts val="600"/>
              </a:spcAft>
            </a:pPr>
            <a:r>
              <a:rPr lang="en-US" sz="3300" b="1" dirty="0">
                <a:solidFill>
                  <a:schemeClr val="bg1"/>
                </a:solidFill>
                <a:latin typeface="+mj-lt"/>
                <a:ea typeface="+mj-ea"/>
                <a:cs typeface="+mj-cs"/>
              </a:rPr>
              <a:t>Executive Summary</a:t>
            </a:r>
          </a:p>
        </p:txBody>
      </p:sp>
      <p:sp>
        <p:nvSpPr>
          <p:cNvPr id="17" name="TextBox 16">
            <a:extLst>
              <a:ext uri="{FF2B5EF4-FFF2-40B4-BE49-F238E27FC236}">
                <a16:creationId xmlns:a16="http://schemas.microsoft.com/office/drawing/2014/main" id="{46F83E03-D9D5-42BE-AAA1-355A2ED4E542}"/>
              </a:ext>
            </a:extLst>
          </p:cNvPr>
          <p:cNvSpPr txBox="1"/>
          <p:nvPr/>
        </p:nvSpPr>
        <p:spPr>
          <a:xfrm>
            <a:off x="308686" y="1508088"/>
            <a:ext cx="4463730" cy="3496193"/>
          </a:xfrm>
          <a:prstGeom prst="rect">
            <a:avLst/>
          </a:prstGeom>
        </p:spPr>
        <p:txBody>
          <a:bodyPr vert="horz" lIns="91440" tIns="45720" rIns="91440" bIns="45720" rtlCol="0">
            <a:noAutofit/>
          </a:bodyPr>
          <a:lstStyle/>
          <a:p>
            <a:pPr defTabSz="685800">
              <a:lnSpc>
                <a:spcPct val="90000"/>
              </a:lnSpc>
              <a:spcAft>
                <a:spcPts val="600"/>
              </a:spcAft>
            </a:pPr>
            <a:endParaRPr lang="en-US" sz="1400" dirty="0"/>
          </a:p>
        </p:txBody>
      </p:sp>
      <p:sp>
        <p:nvSpPr>
          <p:cNvPr id="34" name="Rectangle 3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72549"/>
            <a:ext cx="7772400" cy="5285851"/>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953" y="5114308"/>
            <a:ext cx="7154759" cy="442351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aphicFrame>
        <p:nvGraphicFramePr>
          <p:cNvPr id="29" name="Chart 28">
            <a:extLst>
              <a:ext uri="{FF2B5EF4-FFF2-40B4-BE49-F238E27FC236}">
                <a16:creationId xmlns:a16="http://schemas.microsoft.com/office/drawing/2014/main" id="{9799F9FE-77DF-409D-B1F2-6437F4A12F35}"/>
              </a:ext>
            </a:extLst>
          </p:cNvPr>
          <p:cNvGraphicFramePr/>
          <p:nvPr>
            <p:extLst>
              <p:ext uri="{D42A27DB-BD31-4B8C-83A1-F6EECF244321}">
                <p14:modId xmlns:p14="http://schemas.microsoft.com/office/powerpoint/2010/main" val="2087539839"/>
              </p:ext>
            </p:extLst>
          </p:nvPr>
        </p:nvGraphicFramePr>
        <p:xfrm>
          <a:off x="534351" y="5286308"/>
          <a:ext cx="6703695" cy="4078859"/>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FFEC32E6-D335-4394-9810-2494BCADD995}"/>
              </a:ext>
            </a:extLst>
          </p:cNvPr>
          <p:cNvSpPr/>
          <p:nvPr/>
        </p:nvSpPr>
        <p:spPr>
          <a:xfrm>
            <a:off x="4208745" y="1514263"/>
            <a:ext cx="3254967" cy="3125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a:t>ER Contributions</a:t>
            </a:r>
          </a:p>
          <a:p>
            <a:endParaRPr lang="en-US" u="sng" dirty="0"/>
          </a:p>
          <a:p>
            <a:endParaRPr lang="en-US" dirty="0"/>
          </a:p>
          <a:p>
            <a:r>
              <a:rPr lang="en-US" dirty="0"/>
              <a:t>Classing Options by:</a:t>
            </a:r>
          </a:p>
          <a:p>
            <a:r>
              <a:rPr lang="en-US" dirty="0"/>
              <a:t>Hourly / Salary</a:t>
            </a:r>
          </a:p>
          <a:p>
            <a:r>
              <a:rPr lang="en-US" dirty="0"/>
              <a:t>Location</a:t>
            </a:r>
          </a:p>
          <a:p>
            <a:r>
              <a:rPr lang="en-US" dirty="0"/>
              <a:t>Full Time / Part Time</a:t>
            </a:r>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dirty="0"/>
          </a:p>
        </p:txBody>
      </p:sp>
      <p:sp>
        <p:nvSpPr>
          <p:cNvPr id="9" name="Rectangle 8">
            <a:extLst>
              <a:ext uri="{FF2B5EF4-FFF2-40B4-BE49-F238E27FC236}">
                <a16:creationId xmlns:a16="http://schemas.microsoft.com/office/drawing/2014/main" id="{54B7E8D8-A4FE-43DA-8457-602C473DA9AE}"/>
              </a:ext>
            </a:extLst>
          </p:cNvPr>
          <p:cNvSpPr/>
          <p:nvPr/>
        </p:nvSpPr>
        <p:spPr>
          <a:xfrm>
            <a:off x="308953" y="1536624"/>
            <a:ext cx="3464969" cy="30632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u="sng" dirty="0"/>
              <a:t>Classes</a:t>
            </a:r>
          </a:p>
          <a:p>
            <a:r>
              <a:rPr lang="en-US" dirty="0"/>
              <a:t>Hourly &amp; Salary</a:t>
            </a:r>
          </a:p>
          <a:p>
            <a:r>
              <a:rPr lang="en-US" dirty="0"/>
              <a:t>10- year age bands</a:t>
            </a:r>
          </a:p>
          <a:p>
            <a:endParaRPr lang="en-US" dirty="0"/>
          </a:p>
          <a:p>
            <a:r>
              <a:rPr lang="en-US" dirty="0"/>
              <a:t>Total Number Enrolled:</a:t>
            </a:r>
          </a:p>
          <a:p>
            <a:r>
              <a:rPr lang="en-US" dirty="0"/>
              <a:t>EEO:  		109</a:t>
            </a:r>
          </a:p>
          <a:p>
            <a:r>
              <a:rPr lang="en-US" dirty="0"/>
              <a:t>EES:  		31</a:t>
            </a:r>
          </a:p>
          <a:p>
            <a:r>
              <a:rPr lang="en-US" dirty="0"/>
              <a:t>EEC:  		11</a:t>
            </a:r>
          </a:p>
          <a:p>
            <a:r>
              <a:rPr lang="en-US" dirty="0"/>
              <a:t>EEF: 			15</a:t>
            </a:r>
          </a:p>
          <a:p>
            <a:r>
              <a:rPr lang="en-US" dirty="0"/>
              <a:t>PT: 		         43</a:t>
            </a:r>
          </a:p>
          <a:p>
            <a:pPr algn="ctr"/>
            <a:endParaRPr lang="en-US" dirty="0"/>
          </a:p>
        </p:txBody>
      </p:sp>
      <p:sp>
        <p:nvSpPr>
          <p:cNvPr id="10" name="TextBox 9">
            <a:extLst>
              <a:ext uri="{FF2B5EF4-FFF2-40B4-BE49-F238E27FC236}">
                <a16:creationId xmlns:a16="http://schemas.microsoft.com/office/drawing/2014/main" id="{CF62C5BA-90B6-4DD1-B0AA-769CFBEC89EF}"/>
              </a:ext>
            </a:extLst>
          </p:cNvPr>
          <p:cNvSpPr txBox="1"/>
          <p:nvPr/>
        </p:nvSpPr>
        <p:spPr>
          <a:xfrm>
            <a:off x="308686" y="9596735"/>
            <a:ext cx="7422703" cy="461665"/>
          </a:xfrm>
          <a:prstGeom prst="rect">
            <a:avLst/>
          </a:prstGeom>
          <a:noFill/>
        </p:spPr>
        <p:txBody>
          <a:bodyPr wrap="square" rtlCol="0">
            <a:spAutoFit/>
          </a:bodyPr>
          <a:lstStyle/>
          <a:p>
            <a:pPr algn="ctr"/>
            <a:r>
              <a:rPr lang="en-US" sz="1200" dirty="0">
                <a:solidFill>
                  <a:schemeClr val="bg2">
                    <a:lumMod val="50000"/>
                  </a:schemeClr>
                </a:solidFill>
              </a:rPr>
              <a:t>Client Fees included in ICHRA ER number above – Invoiced monthly</a:t>
            </a:r>
          </a:p>
          <a:p>
            <a:pPr algn="ctr"/>
            <a:r>
              <a:rPr lang="en-US" sz="1200" dirty="0">
                <a:solidFill>
                  <a:schemeClr val="bg2">
                    <a:lumMod val="50000"/>
                  </a:schemeClr>
                </a:solidFill>
              </a:rPr>
              <a:t>$200 Annual fee + $15 per enrolled per month + Broker’s fees</a:t>
            </a:r>
          </a:p>
        </p:txBody>
      </p:sp>
    </p:spTree>
    <p:extLst>
      <p:ext uri="{BB962C8B-B14F-4D97-AF65-F5344CB8AC3E}">
        <p14:creationId xmlns:p14="http://schemas.microsoft.com/office/powerpoint/2010/main" val="2687881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3">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4391" y="441205"/>
            <a:ext cx="6874375" cy="3529475"/>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662BCF70-701F-4DC6-9D02-6984639C8C80}"/>
              </a:ext>
            </a:extLst>
          </p:cNvPr>
          <p:cNvSpPr>
            <a:spLocks noGrp="1"/>
          </p:cNvSpPr>
          <p:nvPr>
            <p:ph type="title"/>
          </p:nvPr>
        </p:nvSpPr>
        <p:spPr>
          <a:xfrm>
            <a:off x="679520" y="617417"/>
            <a:ext cx="6444320" cy="3182538"/>
          </a:xfrm>
        </p:spPr>
        <p:txBody>
          <a:bodyPr vert="horz" lIns="91440" tIns="45720" rIns="91440" bIns="45720" rtlCol="0">
            <a:normAutofit/>
          </a:bodyPr>
          <a:lstStyle/>
          <a:p>
            <a:pPr algn="ctr" defTabSz="685800"/>
            <a:br>
              <a:rPr lang="en-US" sz="4800">
                <a:solidFill>
                  <a:srgbClr val="FFFFFF"/>
                </a:solidFill>
              </a:rPr>
            </a:br>
            <a:r>
              <a:rPr lang="en-US" sz="4800">
                <a:solidFill>
                  <a:srgbClr val="FFFFFF"/>
                </a:solidFill>
              </a:rPr>
              <a:t>Sample Employer Contribution Funding by Class Type and Age Bands</a:t>
            </a:r>
            <a:endParaRPr lang="en-US" sz="4800" dirty="0">
              <a:solidFill>
                <a:srgbClr val="FFFFFF"/>
              </a:solidFill>
            </a:endParaRPr>
          </a:p>
        </p:txBody>
      </p:sp>
      <p:pic>
        <p:nvPicPr>
          <p:cNvPr id="4" name="Picture 3">
            <a:extLst>
              <a:ext uri="{FF2B5EF4-FFF2-40B4-BE49-F238E27FC236}">
                <a16:creationId xmlns:a16="http://schemas.microsoft.com/office/drawing/2014/main" id="{538A8868-59BE-3F9D-DA7B-5A1FDF207643}"/>
              </a:ext>
            </a:extLst>
          </p:cNvPr>
          <p:cNvPicPr>
            <a:picLocks noChangeAspect="1"/>
          </p:cNvPicPr>
          <p:nvPr/>
        </p:nvPicPr>
        <p:blipFill>
          <a:blip r:embed="rId2"/>
          <a:srcRect/>
          <a:stretch/>
        </p:blipFill>
        <p:spPr>
          <a:xfrm>
            <a:off x="464391" y="4315630"/>
            <a:ext cx="7014581" cy="5484652"/>
          </a:xfrm>
          <a:prstGeom prst="rect">
            <a:avLst/>
          </a:prstGeom>
        </p:spPr>
      </p:pic>
    </p:spTree>
    <p:extLst>
      <p:ext uri="{BB962C8B-B14F-4D97-AF65-F5344CB8AC3E}">
        <p14:creationId xmlns:p14="http://schemas.microsoft.com/office/powerpoint/2010/main" val="1702611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670CDA-C8D9-0C4C-A774-03AD9265F6B7}"/>
              </a:ext>
            </a:extLst>
          </p:cNvPr>
          <p:cNvSpPr/>
          <p:nvPr/>
        </p:nvSpPr>
        <p:spPr>
          <a:xfrm>
            <a:off x="0" y="0"/>
            <a:ext cx="7772399" cy="10058400"/>
          </a:xfrm>
          <a:prstGeom prst="rect">
            <a:avLst/>
          </a:prstGeom>
          <a:solidFill>
            <a:srgbClr val="00A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descr="A picture containing person, people, group, conference room&#10;&#10;Description automatically generated">
            <a:extLst>
              <a:ext uri="{FF2B5EF4-FFF2-40B4-BE49-F238E27FC236}">
                <a16:creationId xmlns:a16="http://schemas.microsoft.com/office/drawing/2014/main" id="{9E17C8E6-484C-7E4D-B268-5977CCD9A2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005782" y="5573476"/>
            <a:ext cx="5766619" cy="4488022"/>
          </a:xfrm>
          <a:prstGeom prst="rect">
            <a:avLst/>
          </a:prstGeom>
        </p:spPr>
      </p:pic>
      <p:sp>
        <p:nvSpPr>
          <p:cNvPr id="5" name="Rechteck">
            <a:extLst>
              <a:ext uri="{FF2B5EF4-FFF2-40B4-BE49-F238E27FC236}">
                <a16:creationId xmlns:a16="http://schemas.microsoft.com/office/drawing/2014/main" id="{D4835859-608C-5641-ACF7-EE2E39AFCF55}"/>
              </a:ext>
            </a:extLst>
          </p:cNvPr>
          <p:cNvSpPr/>
          <p:nvPr/>
        </p:nvSpPr>
        <p:spPr>
          <a:xfrm>
            <a:off x="-1" y="-3098"/>
            <a:ext cx="6073256" cy="6986016"/>
          </a:xfrm>
          <a:prstGeom prst="rect">
            <a:avLst/>
          </a:prstGeom>
          <a:solidFill>
            <a:srgbClr val="00589B"/>
          </a:solidFill>
          <a:ln w="3175">
            <a:miter lim="400000"/>
          </a:ln>
        </p:spPr>
        <p:txBody>
          <a:bodyPr lIns="50800" tIns="50800" rIns="50800" bIns="50800" anchor="ctr"/>
          <a:lstStyle/>
          <a:p>
            <a:pPr algn="ctr">
              <a:lnSpc>
                <a:spcPct val="100000"/>
              </a:lnSpc>
              <a:defRPr sz="3200">
                <a:solidFill>
                  <a:srgbClr val="0A9BA0"/>
                </a:solidFill>
                <a:latin typeface="Helvetica Light"/>
                <a:ea typeface="Helvetica Light"/>
                <a:cs typeface="Helvetica Light"/>
                <a:sym typeface="Helvetica Light"/>
              </a:defRPr>
            </a:pPr>
            <a:endParaRPr/>
          </a:p>
        </p:txBody>
      </p:sp>
      <p:sp>
        <p:nvSpPr>
          <p:cNvPr id="6" name="Rectangle 27">
            <a:extLst>
              <a:ext uri="{FF2B5EF4-FFF2-40B4-BE49-F238E27FC236}">
                <a16:creationId xmlns:a16="http://schemas.microsoft.com/office/drawing/2014/main" id="{03FBCCFB-1D24-FD4C-AB68-B45144A6CEC7}"/>
              </a:ext>
            </a:extLst>
          </p:cNvPr>
          <p:cNvSpPr txBox="1"/>
          <p:nvPr/>
        </p:nvSpPr>
        <p:spPr>
          <a:xfrm>
            <a:off x="529609" y="770383"/>
            <a:ext cx="3760838" cy="46166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a:solidFill>
                  <a:srgbClr val="FFFFFF"/>
                </a:solidFill>
              </a:defRPr>
            </a:pPr>
            <a:r>
              <a:rPr lang="en-US" sz="2400" b="1" dirty="0">
                <a:solidFill>
                  <a:schemeClr val="bg1"/>
                </a:solidFill>
                <a:latin typeface="Avenir Heavy" panose="02000503020000020003" pitchFamily="2" charset="0"/>
              </a:rPr>
              <a:t>benefitbay Provides:</a:t>
            </a:r>
            <a:endParaRPr sz="2400" b="1" dirty="0">
              <a:solidFill>
                <a:schemeClr val="bg1"/>
              </a:solidFill>
              <a:latin typeface="Avenir Heavy" panose="02000503020000020003" pitchFamily="2" charset="0"/>
            </a:endParaRPr>
          </a:p>
        </p:txBody>
      </p:sp>
      <p:sp>
        <p:nvSpPr>
          <p:cNvPr id="7" name="TextBox 6">
            <a:extLst>
              <a:ext uri="{FF2B5EF4-FFF2-40B4-BE49-F238E27FC236}">
                <a16:creationId xmlns:a16="http://schemas.microsoft.com/office/drawing/2014/main" id="{C043228D-89A1-F142-A153-779B68BCE946}"/>
              </a:ext>
            </a:extLst>
          </p:cNvPr>
          <p:cNvSpPr txBox="1"/>
          <p:nvPr/>
        </p:nvSpPr>
        <p:spPr>
          <a:xfrm>
            <a:off x="870517" y="1506259"/>
            <a:ext cx="5202738" cy="507831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solidFill>
                  <a:schemeClr val="bg1"/>
                </a:solidFill>
                <a:latin typeface="Avenir Book" panose="02000503020000020003" pitchFamily="2" charset="0"/>
              </a:rPr>
              <a:t>Plan design analysis</a:t>
            </a:r>
          </a:p>
          <a:p>
            <a:pPr marL="742950" lvl="1" indent="-285750">
              <a:buFont typeface="Arial" panose="020B0604020202020204" pitchFamily="34" charset="0"/>
              <a:buChar char="•"/>
            </a:pPr>
            <a:r>
              <a:rPr lang="en-US" dirty="0">
                <a:solidFill>
                  <a:schemeClr val="bg1"/>
                </a:solidFill>
                <a:latin typeface="Avenir Book" panose="02000503020000020003" pitchFamily="2" charset="0"/>
              </a:rPr>
              <a:t>Class and contribution structure</a:t>
            </a:r>
          </a:p>
          <a:p>
            <a:pPr marL="742950" lvl="1" indent="-285750">
              <a:buFont typeface="Arial" panose="020B0604020202020204" pitchFamily="34" charset="0"/>
              <a:buChar char="•"/>
            </a:pPr>
            <a:r>
              <a:rPr lang="en-US" dirty="0">
                <a:solidFill>
                  <a:schemeClr val="bg1"/>
                </a:solidFill>
                <a:latin typeface="Avenir Book" panose="02000503020000020003" pitchFamily="2" charset="0"/>
              </a:rPr>
              <a:t>Subsidy eligibility for small employers </a:t>
            </a:r>
          </a:p>
          <a:p>
            <a:pPr marL="742950" lvl="1" indent="-285750">
              <a:buFont typeface="Arial" panose="020B0604020202020204" pitchFamily="34" charset="0"/>
              <a:buChar char="•"/>
            </a:pPr>
            <a:r>
              <a:rPr lang="en-US" dirty="0">
                <a:solidFill>
                  <a:schemeClr val="bg1"/>
                </a:solidFill>
                <a:latin typeface="Avenir Book" panose="02000503020000020003" pitchFamily="2" charset="0"/>
              </a:rPr>
              <a:t>ACA compliance for Applicable Large Employers</a:t>
            </a:r>
          </a:p>
          <a:p>
            <a:r>
              <a:rPr lang="en-US" dirty="0">
                <a:solidFill>
                  <a:schemeClr val="bg1"/>
                </a:solidFill>
                <a:latin typeface="Avenir Book" panose="02000503020000020003" pitchFamily="2" charset="0"/>
              </a:rPr>
              <a:t>Employer Experience</a:t>
            </a:r>
          </a:p>
          <a:p>
            <a:r>
              <a:rPr lang="en-US" dirty="0">
                <a:solidFill>
                  <a:schemeClr val="bg1"/>
                </a:solidFill>
                <a:latin typeface="Avenir Book" panose="02000503020000020003" pitchFamily="2" charset="0"/>
              </a:rPr>
              <a:t>Employee Experience</a:t>
            </a:r>
          </a:p>
          <a:p>
            <a:r>
              <a:rPr lang="en-US" dirty="0">
                <a:solidFill>
                  <a:schemeClr val="bg1"/>
                </a:solidFill>
                <a:latin typeface="Avenir Book" panose="02000503020000020003" pitchFamily="2" charset="0"/>
              </a:rPr>
              <a:t>Employee communication campaign templates</a:t>
            </a:r>
          </a:p>
          <a:p>
            <a:r>
              <a:rPr lang="en-US" dirty="0">
                <a:solidFill>
                  <a:schemeClr val="bg1"/>
                </a:solidFill>
                <a:latin typeface="Avenir Book" panose="02000503020000020003" pitchFamily="2" charset="0"/>
              </a:rPr>
              <a:t>Advanced Reimbursement Checking (ARC)</a:t>
            </a:r>
          </a:p>
          <a:p>
            <a:r>
              <a:rPr lang="en-US" dirty="0">
                <a:solidFill>
                  <a:schemeClr val="bg1"/>
                </a:solidFill>
                <a:latin typeface="Avenir Book" panose="02000503020000020003" pitchFamily="2" charset="0"/>
              </a:rPr>
              <a:t>Online Enrollment </a:t>
            </a:r>
          </a:p>
          <a:p>
            <a:pPr marL="742950" lvl="1" indent="-285750">
              <a:buFont typeface="Arial" panose="020B0604020202020204" pitchFamily="34" charset="0"/>
              <a:buChar char="•"/>
            </a:pPr>
            <a:r>
              <a:rPr lang="en-US" dirty="0">
                <a:solidFill>
                  <a:schemeClr val="bg1"/>
                </a:solidFill>
                <a:latin typeface="Avenir Book" panose="02000503020000020003" pitchFamily="2" charset="0"/>
              </a:rPr>
              <a:t>Live</a:t>
            </a:r>
          </a:p>
          <a:p>
            <a:pPr marL="742950" lvl="1" indent="-285750">
              <a:buFont typeface="Arial" panose="020B0604020202020204" pitchFamily="34" charset="0"/>
              <a:buChar char="•"/>
            </a:pPr>
            <a:r>
              <a:rPr lang="en-US" dirty="0">
                <a:solidFill>
                  <a:schemeClr val="bg1"/>
                </a:solidFill>
                <a:latin typeface="Avenir Book" panose="02000503020000020003" pitchFamily="2" charset="0"/>
              </a:rPr>
              <a:t>Chat</a:t>
            </a:r>
          </a:p>
          <a:p>
            <a:pPr marL="742950" lvl="1" indent="-285750">
              <a:buFont typeface="Arial" panose="020B0604020202020204" pitchFamily="34" charset="0"/>
              <a:buChar char="•"/>
            </a:pPr>
            <a:r>
              <a:rPr lang="en-US" dirty="0">
                <a:solidFill>
                  <a:schemeClr val="bg1"/>
                </a:solidFill>
                <a:latin typeface="Avenir Book" panose="02000503020000020003" pitchFamily="2" charset="0"/>
              </a:rPr>
              <a:t>Self-guided</a:t>
            </a:r>
          </a:p>
          <a:p>
            <a:r>
              <a:rPr lang="en-US" dirty="0">
                <a:solidFill>
                  <a:schemeClr val="bg1"/>
                </a:solidFill>
                <a:latin typeface="Avenir Book" panose="02000503020000020003" pitchFamily="2" charset="0"/>
              </a:rPr>
              <a:t>Payroll Deduction Report</a:t>
            </a:r>
          </a:p>
          <a:p>
            <a:r>
              <a:rPr lang="en-US" dirty="0">
                <a:solidFill>
                  <a:schemeClr val="bg1"/>
                </a:solidFill>
                <a:latin typeface="Avenir Book" panose="02000503020000020003" pitchFamily="2" charset="0"/>
              </a:rPr>
              <a:t>Summary Plan Description</a:t>
            </a:r>
          </a:p>
          <a:p>
            <a:r>
              <a:rPr lang="en-US" dirty="0">
                <a:solidFill>
                  <a:schemeClr val="bg1"/>
                </a:solidFill>
                <a:latin typeface="Avenir Book" panose="02000503020000020003" pitchFamily="2" charset="0"/>
              </a:rPr>
              <a:t>1095 data</a:t>
            </a:r>
          </a:p>
          <a:p>
            <a:r>
              <a:rPr lang="en-US" dirty="0">
                <a:solidFill>
                  <a:schemeClr val="bg1"/>
                </a:solidFill>
                <a:latin typeface="Avenir Book" panose="02000503020000020003" pitchFamily="2" charset="0"/>
              </a:rPr>
              <a:t>Employer Engagement team and User support team</a:t>
            </a:r>
          </a:p>
        </p:txBody>
      </p:sp>
      <p:sp>
        <p:nvSpPr>
          <p:cNvPr id="10" name="TextBox 9">
            <a:extLst>
              <a:ext uri="{FF2B5EF4-FFF2-40B4-BE49-F238E27FC236}">
                <a16:creationId xmlns:a16="http://schemas.microsoft.com/office/drawing/2014/main" id="{5A47A7B9-38E9-6C40-9E8F-6D1DAEF92614}"/>
              </a:ext>
            </a:extLst>
          </p:cNvPr>
          <p:cNvSpPr txBox="1"/>
          <p:nvPr/>
        </p:nvSpPr>
        <p:spPr>
          <a:xfrm>
            <a:off x="488245" y="1504221"/>
            <a:ext cx="320922" cy="369332"/>
          </a:xfrm>
          <a:prstGeom prst="rect">
            <a:avLst/>
          </a:prstGeom>
          <a:noFill/>
        </p:spPr>
        <p:txBody>
          <a:bodyPr wrap="none" rtlCol="0">
            <a:spAutoFit/>
          </a:bodyPr>
          <a:lstStyle/>
          <a:p>
            <a:r>
              <a:rPr lang="en-US" b="1" dirty="0">
                <a:solidFill>
                  <a:schemeClr val="bg1"/>
                </a:solidFill>
                <a:latin typeface="Avenir Heavy" panose="02000503020000020003" pitchFamily="2" charset="0"/>
              </a:rPr>
              <a:t>1</a:t>
            </a:r>
          </a:p>
        </p:txBody>
      </p:sp>
      <p:sp>
        <p:nvSpPr>
          <p:cNvPr id="11" name="TextBox 10">
            <a:extLst>
              <a:ext uri="{FF2B5EF4-FFF2-40B4-BE49-F238E27FC236}">
                <a16:creationId xmlns:a16="http://schemas.microsoft.com/office/drawing/2014/main" id="{31555FB7-B803-D94B-B5D8-A9805D3A5A70}"/>
              </a:ext>
            </a:extLst>
          </p:cNvPr>
          <p:cNvSpPr txBox="1"/>
          <p:nvPr/>
        </p:nvSpPr>
        <p:spPr>
          <a:xfrm>
            <a:off x="488245" y="2896759"/>
            <a:ext cx="320922" cy="369332"/>
          </a:xfrm>
          <a:prstGeom prst="rect">
            <a:avLst/>
          </a:prstGeom>
          <a:noFill/>
        </p:spPr>
        <p:txBody>
          <a:bodyPr wrap="none" rtlCol="0">
            <a:spAutoFit/>
          </a:bodyPr>
          <a:lstStyle/>
          <a:p>
            <a:r>
              <a:rPr lang="en-US" b="1" dirty="0">
                <a:solidFill>
                  <a:schemeClr val="bg1"/>
                </a:solidFill>
                <a:latin typeface="Avenir Heavy" panose="02000503020000020003" pitchFamily="2" charset="0"/>
              </a:rPr>
              <a:t>2</a:t>
            </a:r>
          </a:p>
        </p:txBody>
      </p:sp>
      <p:sp>
        <p:nvSpPr>
          <p:cNvPr id="12" name="TextBox 11">
            <a:extLst>
              <a:ext uri="{FF2B5EF4-FFF2-40B4-BE49-F238E27FC236}">
                <a16:creationId xmlns:a16="http://schemas.microsoft.com/office/drawing/2014/main" id="{8781C2EF-1D8E-F447-80C2-3B123AF82389}"/>
              </a:ext>
            </a:extLst>
          </p:cNvPr>
          <p:cNvSpPr txBox="1"/>
          <p:nvPr/>
        </p:nvSpPr>
        <p:spPr>
          <a:xfrm>
            <a:off x="488245" y="3152901"/>
            <a:ext cx="320922" cy="369332"/>
          </a:xfrm>
          <a:prstGeom prst="rect">
            <a:avLst/>
          </a:prstGeom>
          <a:noFill/>
        </p:spPr>
        <p:txBody>
          <a:bodyPr wrap="none" rtlCol="0">
            <a:spAutoFit/>
          </a:bodyPr>
          <a:lstStyle/>
          <a:p>
            <a:r>
              <a:rPr lang="en-US" b="1" dirty="0">
                <a:solidFill>
                  <a:schemeClr val="bg1"/>
                </a:solidFill>
                <a:latin typeface="Avenir Heavy" panose="02000503020000020003" pitchFamily="2" charset="0"/>
              </a:rPr>
              <a:t>3</a:t>
            </a:r>
          </a:p>
        </p:txBody>
      </p:sp>
      <p:sp>
        <p:nvSpPr>
          <p:cNvPr id="13" name="TextBox 12">
            <a:extLst>
              <a:ext uri="{FF2B5EF4-FFF2-40B4-BE49-F238E27FC236}">
                <a16:creationId xmlns:a16="http://schemas.microsoft.com/office/drawing/2014/main" id="{1DDED956-5969-534F-8691-0092FF983BE0}"/>
              </a:ext>
            </a:extLst>
          </p:cNvPr>
          <p:cNvSpPr txBox="1"/>
          <p:nvPr/>
        </p:nvSpPr>
        <p:spPr>
          <a:xfrm>
            <a:off x="494096" y="3429268"/>
            <a:ext cx="320922" cy="369332"/>
          </a:xfrm>
          <a:prstGeom prst="rect">
            <a:avLst/>
          </a:prstGeom>
          <a:noFill/>
        </p:spPr>
        <p:txBody>
          <a:bodyPr wrap="none" rtlCol="0">
            <a:spAutoFit/>
          </a:bodyPr>
          <a:lstStyle/>
          <a:p>
            <a:r>
              <a:rPr lang="en-US" b="1" dirty="0">
                <a:solidFill>
                  <a:schemeClr val="bg1"/>
                </a:solidFill>
                <a:latin typeface="Avenir Heavy" panose="02000503020000020003" pitchFamily="2" charset="0"/>
              </a:rPr>
              <a:t>4</a:t>
            </a:r>
          </a:p>
        </p:txBody>
      </p:sp>
      <p:sp>
        <p:nvSpPr>
          <p:cNvPr id="14" name="TextBox 13">
            <a:extLst>
              <a:ext uri="{FF2B5EF4-FFF2-40B4-BE49-F238E27FC236}">
                <a16:creationId xmlns:a16="http://schemas.microsoft.com/office/drawing/2014/main" id="{9C5F7B61-8984-A84C-94A9-FE878344890C}"/>
              </a:ext>
            </a:extLst>
          </p:cNvPr>
          <p:cNvSpPr txBox="1"/>
          <p:nvPr/>
        </p:nvSpPr>
        <p:spPr>
          <a:xfrm>
            <a:off x="485740" y="3686299"/>
            <a:ext cx="320922" cy="369332"/>
          </a:xfrm>
          <a:prstGeom prst="rect">
            <a:avLst/>
          </a:prstGeom>
          <a:noFill/>
        </p:spPr>
        <p:txBody>
          <a:bodyPr wrap="square" rtlCol="0">
            <a:spAutoFit/>
          </a:bodyPr>
          <a:lstStyle/>
          <a:p>
            <a:r>
              <a:rPr lang="en-US" b="1" dirty="0">
                <a:solidFill>
                  <a:schemeClr val="bg1"/>
                </a:solidFill>
                <a:latin typeface="Avenir Heavy" panose="02000503020000020003" pitchFamily="2" charset="0"/>
              </a:rPr>
              <a:t>5</a:t>
            </a:r>
          </a:p>
        </p:txBody>
      </p:sp>
      <p:sp>
        <p:nvSpPr>
          <p:cNvPr id="15" name="TextBox 14">
            <a:extLst>
              <a:ext uri="{FF2B5EF4-FFF2-40B4-BE49-F238E27FC236}">
                <a16:creationId xmlns:a16="http://schemas.microsoft.com/office/drawing/2014/main" id="{ED6BEF14-F303-5346-90F7-2C6BE07D9704}"/>
              </a:ext>
            </a:extLst>
          </p:cNvPr>
          <p:cNvSpPr txBox="1"/>
          <p:nvPr/>
        </p:nvSpPr>
        <p:spPr>
          <a:xfrm>
            <a:off x="477384" y="3952553"/>
            <a:ext cx="320922" cy="369332"/>
          </a:xfrm>
          <a:prstGeom prst="rect">
            <a:avLst/>
          </a:prstGeom>
          <a:noFill/>
        </p:spPr>
        <p:txBody>
          <a:bodyPr wrap="none" rtlCol="0">
            <a:spAutoFit/>
          </a:bodyPr>
          <a:lstStyle/>
          <a:p>
            <a:r>
              <a:rPr lang="en-US" b="1" dirty="0">
                <a:solidFill>
                  <a:schemeClr val="bg1"/>
                </a:solidFill>
                <a:latin typeface="Avenir Heavy" panose="02000503020000020003" pitchFamily="2" charset="0"/>
              </a:rPr>
              <a:t>6</a:t>
            </a:r>
          </a:p>
        </p:txBody>
      </p:sp>
      <p:sp>
        <p:nvSpPr>
          <p:cNvPr id="16" name="TextBox 15">
            <a:extLst>
              <a:ext uri="{FF2B5EF4-FFF2-40B4-BE49-F238E27FC236}">
                <a16:creationId xmlns:a16="http://schemas.microsoft.com/office/drawing/2014/main" id="{0A426E01-A667-4D29-8DB2-1A529724DAE0}"/>
              </a:ext>
            </a:extLst>
          </p:cNvPr>
          <p:cNvSpPr txBox="1"/>
          <p:nvPr/>
        </p:nvSpPr>
        <p:spPr>
          <a:xfrm>
            <a:off x="461944" y="5012914"/>
            <a:ext cx="301686" cy="369332"/>
          </a:xfrm>
          <a:prstGeom prst="rect">
            <a:avLst/>
          </a:prstGeom>
          <a:noFill/>
        </p:spPr>
        <p:txBody>
          <a:bodyPr wrap="none" rtlCol="0">
            <a:spAutoFit/>
          </a:bodyPr>
          <a:lstStyle/>
          <a:p>
            <a:r>
              <a:rPr lang="en-US" b="1" dirty="0">
                <a:solidFill>
                  <a:schemeClr val="bg1"/>
                </a:solidFill>
                <a:latin typeface="Avenir Heavy" panose="02000503020000020003" pitchFamily="2" charset="0"/>
              </a:rPr>
              <a:t>7</a:t>
            </a:r>
          </a:p>
        </p:txBody>
      </p:sp>
      <p:sp>
        <p:nvSpPr>
          <p:cNvPr id="17" name="TextBox 16">
            <a:extLst>
              <a:ext uri="{FF2B5EF4-FFF2-40B4-BE49-F238E27FC236}">
                <a16:creationId xmlns:a16="http://schemas.microsoft.com/office/drawing/2014/main" id="{535E7D4F-99EC-4F6D-92CC-1355A27CF670}"/>
              </a:ext>
            </a:extLst>
          </p:cNvPr>
          <p:cNvSpPr txBox="1"/>
          <p:nvPr/>
        </p:nvSpPr>
        <p:spPr>
          <a:xfrm>
            <a:off x="461944" y="5278551"/>
            <a:ext cx="260606" cy="369332"/>
          </a:xfrm>
          <a:prstGeom prst="rect">
            <a:avLst/>
          </a:prstGeom>
          <a:noFill/>
        </p:spPr>
        <p:txBody>
          <a:bodyPr wrap="square" rtlCol="0">
            <a:spAutoFit/>
          </a:bodyPr>
          <a:lstStyle/>
          <a:p>
            <a:r>
              <a:rPr lang="en-US" b="1" dirty="0">
                <a:solidFill>
                  <a:schemeClr val="bg1"/>
                </a:solidFill>
                <a:latin typeface="Avenir Heavy" panose="02000503020000020003" pitchFamily="2" charset="0"/>
              </a:rPr>
              <a:t>8</a:t>
            </a:r>
          </a:p>
        </p:txBody>
      </p:sp>
      <p:sp>
        <p:nvSpPr>
          <p:cNvPr id="18" name="TextBox 17">
            <a:extLst>
              <a:ext uri="{FF2B5EF4-FFF2-40B4-BE49-F238E27FC236}">
                <a16:creationId xmlns:a16="http://schemas.microsoft.com/office/drawing/2014/main" id="{7089FE2E-EE30-4E61-A278-B6E059117097}"/>
              </a:ext>
            </a:extLst>
          </p:cNvPr>
          <p:cNvSpPr txBox="1"/>
          <p:nvPr/>
        </p:nvSpPr>
        <p:spPr>
          <a:xfrm>
            <a:off x="451813" y="5580888"/>
            <a:ext cx="260606" cy="369332"/>
          </a:xfrm>
          <a:prstGeom prst="rect">
            <a:avLst/>
          </a:prstGeom>
          <a:noFill/>
        </p:spPr>
        <p:txBody>
          <a:bodyPr wrap="square" rtlCol="0">
            <a:spAutoFit/>
          </a:bodyPr>
          <a:lstStyle/>
          <a:p>
            <a:r>
              <a:rPr lang="en-US" b="1" dirty="0">
                <a:solidFill>
                  <a:schemeClr val="bg1"/>
                </a:solidFill>
                <a:latin typeface="Avenir Heavy" panose="02000503020000020003" pitchFamily="2" charset="0"/>
              </a:rPr>
              <a:t>9</a:t>
            </a:r>
          </a:p>
        </p:txBody>
      </p:sp>
      <p:sp>
        <p:nvSpPr>
          <p:cNvPr id="19" name="TextBox 18">
            <a:extLst>
              <a:ext uri="{FF2B5EF4-FFF2-40B4-BE49-F238E27FC236}">
                <a16:creationId xmlns:a16="http://schemas.microsoft.com/office/drawing/2014/main" id="{262E806F-E1A4-4082-A9D4-18EDB7C7B75F}"/>
              </a:ext>
            </a:extLst>
          </p:cNvPr>
          <p:cNvSpPr txBox="1"/>
          <p:nvPr/>
        </p:nvSpPr>
        <p:spPr>
          <a:xfrm>
            <a:off x="403435" y="5895140"/>
            <a:ext cx="418704" cy="369332"/>
          </a:xfrm>
          <a:prstGeom prst="rect">
            <a:avLst/>
          </a:prstGeom>
          <a:noFill/>
        </p:spPr>
        <p:txBody>
          <a:bodyPr wrap="none" rtlCol="0">
            <a:spAutoFit/>
          </a:bodyPr>
          <a:lstStyle/>
          <a:p>
            <a:r>
              <a:rPr lang="en-US" b="1" dirty="0">
                <a:solidFill>
                  <a:schemeClr val="bg1"/>
                </a:solidFill>
                <a:latin typeface="Avenir Heavy" panose="02000503020000020003" pitchFamily="2" charset="0"/>
              </a:rPr>
              <a:t>10</a:t>
            </a:r>
          </a:p>
        </p:txBody>
      </p:sp>
    </p:spTree>
    <p:extLst>
      <p:ext uri="{BB962C8B-B14F-4D97-AF65-F5344CB8AC3E}">
        <p14:creationId xmlns:p14="http://schemas.microsoft.com/office/powerpoint/2010/main" val="2421701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a:extLst>
              <a:ext uri="{FF2B5EF4-FFF2-40B4-BE49-F238E27FC236}">
                <a16:creationId xmlns:a16="http://schemas.microsoft.com/office/drawing/2014/main" id="{0734ED76-82D9-1C40-AD27-B4FB5D0EF5CC}"/>
              </a:ext>
            </a:extLst>
          </p:cNvPr>
          <p:cNvSpPr/>
          <p:nvPr/>
        </p:nvSpPr>
        <p:spPr>
          <a:xfrm>
            <a:off x="-26061" y="-51108"/>
            <a:ext cx="2522677" cy="10058400"/>
          </a:xfrm>
          <a:prstGeom prst="rect">
            <a:avLst/>
          </a:prstGeom>
          <a:solidFill>
            <a:srgbClr val="00589B"/>
          </a:solidFill>
          <a:ln w="3175">
            <a:miter lim="400000"/>
          </a:ln>
        </p:spPr>
        <p:txBody>
          <a:bodyPr lIns="50800" tIns="50800" rIns="50800" bIns="50800" anchor="ctr"/>
          <a:lstStyle/>
          <a:p>
            <a:pPr algn="ctr">
              <a:lnSpc>
                <a:spcPct val="100000"/>
              </a:lnSpc>
              <a:defRPr sz="3200">
                <a:solidFill>
                  <a:srgbClr val="0A9BA0"/>
                </a:solidFill>
                <a:latin typeface="Helvetica Light"/>
                <a:ea typeface="Helvetica Light"/>
                <a:cs typeface="Helvetica Light"/>
                <a:sym typeface="Helvetica Light"/>
              </a:defRPr>
            </a:pPr>
            <a:endParaRPr/>
          </a:p>
        </p:txBody>
      </p:sp>
      <p:sp>
        <p:nvSpPr>
          <p:cNvPr id="8" name="2">
            <a:extLst>
              <a:ext uri="{FF2B5EF4-FFF2-40B4-BE49-F238E27FC236}">
                <a16:creationId xmlns:a16="http://schemas.microsoft.com/office/drawing/2014/main" id="{B939B40A-75A7-9646-9323-0C02B381173F}"/>
              </a:ext>
            </a:extLst>
          </p:cNvPr>
          <p:cNvSpPr txBox="1"/>
          <p:nvPr/>
        </p:nvSpPr>
        <p:spPr>
          <a:xfrm>
            <a:off x="1988837" y="4901207"/>
            <a:ext cx="917528" cy="36933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a:solidFill>
                  <a:srgbClr val="FFFFFF"/>
                </a:solidFill>
                <a:latin typeface="Open Sans"/>
                <a:ea typeface="Open Sans"/>
                <a:cs typeface="Open Sans"/>
                <a:sym typeface="Open Sans"/>
              </a:defRPr>
            </a:lvl1pPr>
          </a:lstStyle>
          <a:p>
            <a:endParaRPr dirty="0"/>
          </a:p>
        </p:txBody>
      </p:sp>
      <p:sp>
        <p:nvSpPr>
          <p:cNvPr id="11" name="Rectangle 27">
            <a:extLst>
              <a:ext uri="{FF2B5EF4-FFF2-40B4-BE49-F238E27FC236}">
                <a16:creationId xmlns:a16="http://schemas.microsoft.com/office/drawing/2014/main" id="{22CFBD67-618B-CC4D-BD61-923F8D577B69}"/>
              </a:ext>
            </a:extLst>
          </p:cNvPr>
          <p:cNvSpPr txBox="1"/>
          <p:nvPr/>
        </p:nvSpPr>
        <p:spPr>
          <a:xfrm>
            <a:off x="2769016" y="552011"/>
            <a:ext cx="4538965" cy="584775"/>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lang="en-US" sz="3200" b="1" dirty="0">
                <a:solidFill>
                  <a:srgbClr val="00589B"/>
                </a:solidFill>
                <a:latin typeface="Avenir Heavy" panose="02000503020000020003" pitchFamily="2" charset="0"/>
              </a:rPr>
              <a:t>Banking &amp; Compliance</a:t>
            </a:r>
            <a:endParaRPr sz="3200" b="1" dirty="0">
              <a:solidFill>
                <a:srgbClr val="00589B"/>
              </a:solidFill>
              <a:latin typeface="Avenir Heavy" panose="02000503020000020003" pitchFamily="2" charset="0"/>
            </a:endParaRPr>
          </a:p>
        </p:txBody>
      </p:sp>
      <p:sp>
        <p:nvSpPr>
          <p:cNvPr id="15" name="TextBox 14">
            <a:extLst>
              <a:ext uri="{FF2B5EF4-FFF2-40B4-BE49-F238E27FC236}">
                <a16:creationId xmlns:a16="http://schemas.microsoft.com/office/drawing/2014/main" id="{6F40361B-E7F3-2441-A2A7-00AA1634CF15}"/>
              </a:ext>
            </a:extLst>
          </p:cNvPr>
          <p:cNvSpPr txBox="1"/>
          <p:nvPr/>
        </p:nvSpPr>
        <p:spPr>
          <a:xfrm>
            <a:off x="3048863" y="2076774"/>
            <a:ext cx="4078447" cy="494205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b="1" dirty="0">
                <a:solidFill>
                  <a:schemeClr val="bg2">
                    <a:lumMod val="25000"/>
                  </a:schemeClr>
                </a:solidFill>
                <a:effectLst/>
                <a:latin typeface="Avenir Book" panose="02000503020000020003" pitchFamily="2" charset="0"/>
                <a:ea typeface="Calibri" panose="020F0502020204030204" pitchFamily="34" charset="0"/>
                <a:cs typeface="Calibri" panose="020F0502020204030204" pitchFamily="34" charset="0"/>
              </a:rPr>
              <a:t>Advanced Reimbursement Checking </a:t>
            </a:r>
            <a:r>
              <a:rPr lang="en-US" dirty="0">
                <a:solidFill>
                  <a:schemeClr val="bg2">
                    <a:lumMod val="25000"/>
                  </a:schemeClr>
                </a:solidFill>
                <a:effectLst/>
                <a:latin typeface="Avenir Book" panose="02000503020000020003" pitchFamily="2" charset="0"/>
                <a:ea typeface="Calibri" panose="020F0502020204030204" pitchFamily="34" charset="0"/>
                <a:cs typeface="Calibri" panose="020F0502020204030204" pitchFamily="34" charset="0"/>
              </a:rPr>
              <a:t>accounts are established for each employee.  </a:t>
            </a:r>
          </a:p>
          <a:p>
            <a:pPr marL="0" marR="0">
              <a:lnSpc>
                <a:spcPct val="107000"/>
              </a:lnSpc>
              <a:spcBef>
                <a:spcPts val="0"/>
              </a:spcBef>
              <a:spcAft>
                <a:spcPts val="800"/>
              </a:spcAft>
            </a:pPr>
            <a:r>
              <a:rPr lang="en-US" dirty="0">
                <a:solidFill>
                  <a:schemeClr val="bg2">
                    <a:lumMod val="25000"/>
                  </a:schemeClr>
                </a:solidFill>
                <a:effectLst/>
                <a:latin typeface="Avenir Book" panose="02000503020000020003" pitchFamily="2" charset="0"/>
                <a:ea typeface="Calibri" panose="020F0502020204030204" pitchFamily="34" charset="0"/>
                <a:cs typeface="Calibri" panose="020F0502020204030204" pitchFamily="34" charset="0"/>
              </a:rPr>
              <a:t>These accounts are set for automatic payment, pre-funded with the total monthly premium.  </a:t>
            </a:r>
          </a:p>
          <a:p>
            <a:pPr marL="0" marR="0">
              <a:lnSpc>
                <a:spcPct val="107000"/>
              </a:lnSpc>
              <a:spcBef>
                <a:spcPts val="0"/>
              </a:spcBef>
              <a:spcAft>
                <a:spcPts val="800"/>
              </a:spcAft>
            </a:pPr>
            <a:r>
              <a:rPr lang="en-US" dirty="0">
                <a:solidFill>
                  <a:schemeClr val="bg2">
                    <a:lumMod val="25000"/>
                  </a:schemeClr>
                </a:solidFill>
                <a:latin typeface="Avenir Book" panose="02000503020000020003" pitchFamily="2" charset="0"/>
                <a:ea typeface="Calibri" panose="020F0502020204030204" pitchFamily="34" charset="0"/>
                <a:cs typeface="Calibri" panose="020F0502020204030204" pitchFamily="34" charset="0"/>
              </a:rPr>
              <a:t>Prior to Open Enrollment Employer Account will need to be funded.  We will determine the amount based on the census provided.</a:t>
            </a:r>
            <a:endParaRPr lang="en-US" dirty="0">
              <a:solidFill>
                <a:schemeClr val="bg2">
                  <a:lumMod val="25000"/>
                </a:schemeClr>
              </a:solidFill>
              <a:effectLst/>
              <a:latin typeface="Avenir Book" panose="02000503020000020003" pitchFamily="2"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dirty="0">
                <a:solidFill>
                  <a:schemeClr val="bg2">
                    <a:lumMod val="25000"/>
                  </a:schemeClr>
                </a:solidFill>
                <a:effectLst/>
                <a:latin typeface="Avenir Book" panose="02000503020000020003" pitchFamily="2" charset="0"/>
                <a:ea typeface="Calibri" panose="020F0502020204030204" pitchFamily="34" charset="0"/>
                <a:cs typeface="Calibri" panose="020F0502020204030204" pitchFamily="34" charset="0"/>
              </a:rPr>
              <a:t>Employee’s share of the premium is payroll deducted.  </a:t>
            </a:r>
          </a:p>
          <a:p>
            <a:pPr marL="0" marR="0">
              <a:lnSpc>
                <a:spcPct val="107000"/>
              </a:lnSpc>
              <a:spcBef>
                <a:spcPts val="0"/>
              </a:spcBef>
              <a:spcAft>
                <a:spcPts val="800"/>
              </a:spcAft>
            </a:pPr>
            <a:r>
              <a:rPr lang="en-US" dirty="0">
                <a:solidFill>
                  <a:schemeClr val="bg2">
                    <a:lumMod val="25000"/>
                  </a:schemeClr>
                </a:solidFill>
                <a:effectLst/>
                <a:latin typeface="Avenir Book" panose="02000503020000020003" pitchFamily="2" charset="0"/>
                <a:ea typeface="Calibri" panose="020F0502020204030204" pitchFamily="34" charset="0"/>
                <a:cs typeface="Calibri" panose="020F0502020204030204" pitchFamily="34" charset="0"/>
              </a:rPr>
              <a:t>This unique funding arrangement feels much like the group health plan model.</a:t>
            </a:r>
          </a:p>
        </p:txBody>
      </p:sp>
      <p:sp>
        <p:nvSpPr>
          <p:cNvPr id="16" name="TextBox 15">
            <a:extLst>
              <a:ext uri="{FF2B5EF4-FFF2-40B4-BE49-F238E27FC236}">
                <a16:creationId xmlns:a16="http://schemas.microsoft.com/office/drawing/2014/main" id="{C6A5B717-1324-904E-8FA5-1F9CA2C54476}"/>
              </a:ext>
            </a:extLst>
          </p:cNvPr>
          <p:cNvSpPr txBox="1"/>
          <p:nvPr/>
        </p:nvSpPr>
        <p:spPr>
          <a:xfrm>
            <a:off x="3063339" y="7155016"/>
            <a:ext cx="4590063" cy="245009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marR="0" indent="-285750">
              <a:lnSpc>
                <a:spcPct val="107000"/>
              </a:lnSpc>
              <a:spcBef>
                <a:spcPts val="0"/>
              </a:spcBef>
              <a:spcAft>
                <a:spcPts val="0"/>
              </a:spcAft>
              <a:buFont typeface="Arial" panose="020B0604020202020204" pitchFamily="34" charset="0"/>
              <a:buChar char="•"/>
            </a:pPr>
            <a:r>
              <a:rPr lang="en-US" dirty="0">
                <a:solidFill>
                  <a:schemeClr val="bg2">
                    <a:lumMod val="25000"/>
                  </a:schemeClr>
                </a:solidFill>
                <a:effectLst/>
                <a:latin typeface="Avenir Book" panose="02000503020000020003" pitchFamily="2" charset="0"/>
                <a:ea typeface="Calibri" panose="020F0502020204030204" pitchFamily="34" charset="0"/>
                <a:cs typeface="Times New Roman" panose="02020603050405020304" pitchFamily="18" charset="0"/>
              </a:rPr>
              <a:t>Sample IRS notice </a:t>
            </a:r>
            <a:r>
              <a:rPr lang="en-US" dirty="0">
                <a:solidFill>
                  <a:schemeClr val="bg2">
                    <a:lumMod val="25000"/>
                  </a:schemeClr>
                </a:solidFill>
                <a:latin typeface="Avenir Book" panose="02000503020000020003" pitchFamily="2" charset="0"/>
                <a:ea typeface="Calibri" panose="020F0502020204030204" pitchFamily="34" charset="0"/>
                <a:cs typeface="Times New Roman" panose="02020603050405020304" pitchFamily="18" charset="0"/>
              </a:rPr>
              <a:t>p</a:t>
            </a:r>
            <a:r>
              <a:rPr lang="en-US" dirty="0">
                <a:solidFill>
                  <a:schemeClr val="bg2">
                    <a:lumMod val="25000"/>
                  </a:schemeClr>
                </a:solidFill>
                <a:effectLst/>
                <a:latin typeface="Avenir Book" panose="02000503020000020003" pitchFamily="2" charset="0"/>
                <a:ea typeface="Calibri" panose="020F0502020204030204" pitchFamily="34" charset="0"/>
                <a:cs typeface="Times New Roman" panose="02020603050405020304" pitchFamily="18" charset="0"/>
              </a:rPr>
              <a:t>rovided</a:t>
            </a:r>
          </a:p>
          <a:p>
            <a:pPr marL="285750" marR="0" indent="-285750">
              <a:lnSpc>
                <a:spcPct val="107000"/>
              </a:lnSpc>
              <a:spcBef>
                <a:spcPts val="0"/>
              </a:spcBef>
              <a:spcAft>
                <a:spcPts val="0"/>
              </a:spcAft>
              <a:buFont typeface="Arial" panose="020B0604020202020204" pitchFamily="34" charset="0"/>
              <a:buChar char="•"/>
            </a:pPr>
            <a:r>
              <a:rPr lang="en-US" dirty="0">
                <a:solidFill>
                  <a:schemeClr val="bg2">
                    <a:lumMod val="25000"/>
                  </a:schemeClr>
                </a:solidFill>
                <a:effectLst/>
                <a:latin typeface="Avenir Book" panose="02000503020000020003" pitchFamily="2" charset="0"/>
                <a:ea typeface="Calibri" panose="020F0502020204030204" pitchFamily="34" charset="0"/>
                <a:cs typeface="Times New Roman" panose="02020603050405020304" pitchFamily="18" charset="0"/>
              </a:rPr>
              <a:t>System generated Summary Plan Description</a:t>
            </a:r>
          </a:p>
          <a:p>
            <a:pPr marL="285750" marR="0" indent="-285750">
              <a:lnSpc>
                <a:spcPct val="107000"/>
              </a:lnSpc>
              <a:spcBef>
                <a:spcPts val="0"/>
              </a:spcBef>
              <a:spcAft>
                <a:spcPts val="0"/>
              </a:spcAft>
              <a:buFont typeface="Arial" panose="020B0604020202020204" pitchFamily="34" charset="0"/>
              <a:buChar char="•"/>
            </a:pPr>
            <a:r>
              <a:rPr lang="en-US" dirty="0">
                <a:solidFill>
                  <a:schemeClr val="bg2">
                    <a:lumMod val="25000"/>
                  </a:schemeClr>
                </a:solidFill>
                <a:effectLst/>
                <a:latin typeface="Avenir Book" panose="02000503020000020003" pitchFamily="2" charset="0"/>
                <a:ea typeface="Calibri" panose="020F0502020204030204" pitchFamily="34" charset="0"/>
                <a:cs typeface="Times New Roman" panose="02020603050405020304" pitchFamily="18" charset="0"/>
              </a:rPr>
              <a:t>1095 data provided to Applicable Large Employers</a:t>
            </a:r>
          </a:p>
          <a:p>
            <a:pPr marL="285750" marR="0" indent="-285750">
              <a:lnSpc>
                <a:spcPct val="107000"/>
              </a:lnSpc>
              <a:spcBef>
                <a:spcPts val="0"/>
              </a:spcBef>
              <a:spcAft>
                <a:spcPts val="0"/>
              </a:spcAft>
              <a:buFont typeface="Arial" panose="020B0604020202020204" pitchFamily="34" charset="0"/>
              <a:buChar char="•"/>
            </a:pPr>
            <a:endParaRPr lang="en-US" dirty="0">
              <a:solidFill>
                <a:schemeClr val="bg2">
                  <a:lumMod val="25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dirty="0">
                <a:solidFill>
                  <a:schemeClr val="bg2">
                    <a:lumMod val="25000"/>
                  </a:schemeClr>
                </a:solidFill>
                <a:effectLst/>
                <a:latin typeface="Avenir Book" panose="02000503020000020003" pitchFamily="2" charset="0"/>
                <a:ea typeface="Calibri" panose="020F0502020204030204" pitchFamily="34" charset="0"/>
                <a:cs typeface="Times New Roman" panose="02020603050405020304" pitchFamily="18" charset="0"/>
              </a:rPr>
              <a:t>   	Update your COBRA administrator 	ICHRA is being offered</a:t>
            </a:r>
          </a:p>
        </p:txBody>
      </p:sp>
      <p:sp>
        <p:nvSpPr>
          <p:cNvPr id="32" name="Rectangle 31">
            <a:extLst>
              <a:ext uri="{FF2B5EF4-FFF2-40B4-BE49-F238E27FC236}">
                <a16:creationId xmlns:a16="http://schemas.microsoft.com/office/drawing/2014/main" id="{09FB8735-4C15-2C41-A031-413AF491A8BA}"/>
              </a:ext>
            </a:extLst>
          </p:cNvPr>
          <p:cNvSpPr/>
          <p:nvPr/>
        </p:nvSpPr>
        <p:spPr>
          <a:xfrm>
            <a:off x="1202166" y="2292676"/>
            <a:ext cx="1489419" cy="820040"/>
          </a:xfrm>
          <a:prstGeom prst="rect">
            <a:avLst/>
          </a:prstGeom>
          <a:solidFill>
            <a:schemeClr val="bg1"/>
          </a:solidFill>
          <a:ln>
            <a:solidFill>
              <a:srgbClr val="005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Logo&#10;&#10;Description automatically generated">
            <a:extLst>
              <a:ext uri="{FF2B5EF4-FFF2-40B4-BE49-F238E27FC236}">
                <a16:creationId xmlns:a16="http://schemas.microsoft.com/office/drawing/2014/main" id="{4F532DF7-63BB-7245-A37F-522F63850C35}"/>
              </a:ext>
            </a:extLst>
          </p:cNvPr>
          <p:cNvPicPr>
            <a:picLocks noChangeAspect="1"/>
          </p:cNvPicPr>
          <p:nvPr/>
        </p:nvPicPr>
        <p:blipFill rotWithShape="1">
          <a:blip r:embed="rId2"/>
          <a:srcRect b="29811"/>
          <a:stretch/>
        </p:blipFill>
        <p:spPr>
          <a:xfrm>
            <a:off x="1107471" y="2475395"/>
            <a:ext cx="1608736" cy="423434"/>
          </a:xfrm>
          <a:prstGeom prst="rect">
            <a:avLst/>
          </a:prstGeom>
        </p:spPr>
      </p:pic>
      <p:sp>
        <p:nvSpPr>
          <p:cNvPr id="34" name="Rectangle 33">
            <a:extLst>
              <a:ext uri="{FF2B5EF4-FFF2-40B4-BE49-F238E27FC236}">
                <a16:creationId xmlns:a16="http://schemas.microsoft.com/office/drawing/2014/main" id="{70451368-8F09-8147-9401-6196D068AF15}"/>
              </a:ext>
            </a:extLst>
          </p:cNvPr>
          <p:cNvSpPr/>
          <p:nvPr/>
        </p:nvSpPr>
        <p:spPr>
          <a:xfrm>
            <a:off x="1338105" y="7355704"/>
            <a:ext cx="1489419" cy="914400"/>
          </a:xfrm>
          <a:prstGeom prst="rect">
            <a:avLst/>
          </a:prstGeom>
          <a:solidFill>
            <a:schemeClr val="bg1"/>
          </a:solidFill>
          <a:ln>
            <a:solidFill>
              <a:srgbClr val="0058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orm">
            <a:extLst>
              <a:ext uri="{FF2B5EF4-FFF2-40B4-BE49-F238E27FC236}">
                <a16:creationId xmlns:a16="http://schemas.microsoft.com/office/drawing/2014/main" id="{9DCA247A-C493-7F40-AE6A-DEEB30320AD8}"/>
              </a:ext>
            </a:extLst>
          </p:cNvPr>
          <p:cNvSpPr/>
          <p:nvPr/>
        </p:nvSpPr>
        <p:spPr>
          <a:xfrm>
            <a:off x="1990661" y="7490335"/>
            <a:ext cx="326543" cy="410786"/>
          </a:xfrm>
          <a:custGeom>
            <a:avLst/>
            <a:gdLst/>
            <a:ahLst/>
            <a:cxnLst>
              <a:cxn ang="0">
                <a:pos x="wd2" y="hd2"/>
              </a:cxn>
              <a:cxn ang="5400000">
                <a:pos x="wd2" y="hd2"/>
              </a:cxn>
              <a:cxn ang="10800000">
                <a:pos x="wd2" y="hd2"/>
              </a:cxn>
              <a:cxn ang="16200000">
                <a:pos x="wd2" y="hd2"/>
              </a:cxn>
            </a:cxnLst>
            <a:rect l="0" t="0" r="r" b="b"/>
            <a:pathLst>
              <a:path w="21600" h="21600" extrusionOk="0">
                <a:moveTo>
                  <a:pt x="10839" y="0"/>
                </a:moveTo>
                <a:cubicBezTo>
                  <a:pt x="7663" y="0"/>
                  <a:pt x="5040" y="1896"/>
                  <a:pt x="5040" y="4191"/>
                </a:cubicBezTo>
                <a:lnTo>
                  <a:pt x="5040" y="7200"/>
                </a:lnTo>
                <a:lnTo>
                  <a:pt x="817" y="7200"/>
                </a:lnTo>
                <a:cubicBezTo>
                  <a:pt x="381" y="7200"/>
                  <a:pt x="0" y="7476"/>
                  <a:pt x="0" y="7791"/>
                </a:cubicBezTo>
                <a:lnTo>
                  <a:pt x="0" y="21009"/>
                </a:lnTo>
                <a:cubicBezTo>
                  <a:pt x="0" y="21324"/>
                  <a:pt x="381" y="21600"/>
                  <a:pt x="817" y="21600"/>
                </a:cubicBezTo>
                <a:lnTo>
                  <a:pt x="20802" y="21600"/>
                </a:lnTo>
                <a:cubicBezTo>
                  <a:pt x="21238" y="21600"/>
                  <a:pt x="21600" y="21324"/>
                  <a:pt x="21600" y="21009"/>
                </a:cubicBezTo>
                <a:lnTo>
                  <a:pt x="21600" y="7791"/>
                </a:lnTo>
                <a:cubicBezTo>
                  <a:pt x="21600" y="7476"/>
                  <a:pt x="21238" y="7200"/>
                  <a:pt x="20802" y="7200"/>
                </a:cubicBezTo>
                <a:lnTo>
                  <a:pt x="16618" y="7200"/>
                </a:lnTo>
                <a:lnTo>
                  <a:pt x="16618" y="4191"/>
                </a:lnTo>
                <a:cubicBezTo>
                  <a:pt x="16618" y="1896"/>
                  <a:pt x="14015" y="0"/>
                  <a:pt x="10839" y="0"/>
                </a:cubicBezTo>
                <a:close/>
                <a:moveTo>
                  <a:pt x="10781" y="1167"/>
                </a:moveTo>
                <a:cubicBezTo>
                  <a:pt x="13085" y="1167"/>
                  <a:pt x="14945" y="2526"/>
                  <a:pt x="14945" y="4191"/>
                </a:cubicBezTo>
                <a:lnTo>
                  <a:pt x="14945" y="7200"/>
                </a:lnTo>
                <a:lnTo>
                  <a:pt x="6538" y="7200"/>
                </a:lnTo>
                <a:lnTo>
                  <a:pt x="6538" y="4191"/>
                </a:lnTo>
                <a:lnTo>
                  <a:pt x="6597" y="4191"/>
                </a:lnTo>
                <a:cubicBezTo>
                  <a:pt x="6597" y="2526"/>
                  <a:pt x="8477" y="1167"/>
                  <a:pt x="10781" y="1167"/>
                </a:cubicBezTo>
                <a:close/>
                <a:moveTo>
                  <a:pt x="1615" y="8367"/>
                </a:moveTo>
                <a:lnTo>
                  <a:pt x="19985" y="8367"/>
                </a:lnTo>
                <a:lnTo>
                  <a:pt x="19985" y="20433"/>
                </a:lnTo>
                <a:lnTo>
                  <a:pt x="1615" y="20433"/>
                </a:lnTo>
                <a:lnTo>
                  <a:pt x="1615" y="8367"/>
                </a:lnTo>
                <a:close/>
                <a:moveTo>
                  <a:pt x="10391" y="11700"/>
                </a:moveTo>
                <a:cubicBezTo>
                  <a:pt x="9146" y="11745"/>
                  <a:pt x="8158" y="12476"/>
                  <a:pt x="8095" y="13331"/>
                </a:cubicBezTo>
                <a:cubicBezTo>
                  <a:pt x="8095" y="13781"/>
                  <a:pt x="8282" y="14226"/>
                  <a:pt x="8718" y="14541"/>
                </a:cubicBezTo>
                <a:lnTo>
                  <a:pt x="8718" y="16341"/>
                </a:lnTo>
                <a:cubicBezTo>
                  <a:pt x="8718" y="17016"/>
                  <a:pt x="9473" y="17606"/>
                  <a:pt x="10469" y="17606"/>
                </a:cubicBezTo>
                <a:cubicBezTo>
                  <a:pt x="11403" y="17606"/>
                  <a:pt x="12201" y="17061"/>
                  <a:pt x="12201" y="16341"/>
                </a:cubicBezTo>
                <a:lnTo>
                  <a:pt x="12201" y="14541"/>
                </a:lnTo>
                <a:cubicBezTo>
                  <a:pt x="12637" y="14226"/>
                  <a:pt x="12824" y="13823"/>
                  <a:pt x="12824" y="13373"/>
                </a:cubicBezTo>
                <a:cubicBezTo>
                  <a:pt x="12824" y="12923"/>
                  <a:pt x="12582" y="12465"/>
                  <a:pt x="12084" y="12150"/>
                </a:cubicBezTo>
                <a:cubicBezTo>
                  <a:pt x="11648" y="11835"/>
                  <a:pt x="11014" y="11655"/>
                  <a:pt x="10391" y="11700"/>
                </a:cubicBezTo>
                <a:close/>
                <a:moveTo>
                  <a:pt x="10469" y="12656"/>
                </a:moveTo>
                <a:cubicBezTo>
                  <a:pt x="10718" y="12656"/>
                  <a:pt x="10963" y="12746"/>
                  <a:pt x="11150" y="12881"/>
                </a:cubicBezTo>
                <a:cubicBezTo>
                  <a:pt x="11337" y="13016"/>
                  <a:pt x="11462" y="13191"/>
                  <a:pt x="11462" y="13416"/>
                </a:cubicBezTo>
                <a:cubicBezTo>
                  <a:pt x="11524" y="13596"/>
                  <a:pt x="11341" y="13815"/>
                  <a:pt x="11092" y="13950"/>
                </a:cubicBezTo>
                <a:cubicBezTo>
                  <a:pt x="10905" y="14040"/>
                  <a:pt x="10839" y="14181"/>
                  <a:pt x="10839" y="14316"/>
                </a:cubicBezTo>
                <a:lnTo>
                  <a:pt x="10839" y="16341"/>
                </a:lnTo>
                <a:cubicBezTo>
                  <a:pt x="10839" y="16476"/>
                  <a:pt x="10656" y="16608"/>
                  <a:pt x="10469" y="16608"/>
                </a:cubicBezTo>
                <a:cubicBezTo>
                  <a:pt x="10282" y="16608"/>
                  <a:pt x="10080" y="16476"/>
                  <a:pt x="10080" y="16341"/>
                </a:cubicBezTo>
                <a:lnTo>
                  <a:pt x="10080" y="14316"/>
                </a:lnTo>
                <a:cubicBezTo>
                  <a:pt x="10080" y="14181"/>
                  <a:pt x="10033" y="14040"/>
                  <a:pt x="9846" y="13950"/>
                </a:cubicBezTo>
                <a:cubicBezTo>
                  <a:pt x="9597" y="13815"/>
                  <a:pt x="9457" y="13598"/>
                  <a:pt x="9457" y="13373"/>
                </a:cubicBezTo>
                <a:cubicBezTo>
                  <a:pt x="9457" y="13013"/>
                  <a:pt x="9909" y="12701"/>
                  <a:pt x="10469" y="12656"/>
                </a:cubicBezTo>
                <a:close/>
              </a:path>
            </a:pathLst>
          </a:custGeom>
          <a:solidFill>
            <a:srgbClr val="00589B"/>
          </a:solidFill>
          <a:ln w="3175">
            <a:miter lim="400000"/>
          </a:ln>
        </p:spPr>
        <p:txBody>
          <a:bodyPr lIns="49212" tIns="49212" rIns="49212" bIns="49212" anchor="ctr"/>
          <a:lstStyle/>
          <a:p>
            <a:pPr algn="ctr" defTabSz="1485053">
              <a:lnSpc>
                <a:spcPct val="100000"/>
              </a:lnSpc>
              <a:defRPr sz="9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6" name="TextBox 35">
            <a:extLst>
              <a:ext uri="{FF2B5EF4-FFF2-40B4-BE49-F238E27FC236}">
                <a16:creationId xmlns:a16="http://schemas.microsoft.com/office/drawing/2014/main" id="{66CD05B1-1DCF-6E4B-9A05-FE13F05AB34E}"/>
              </a:ext>
            </a:extLst>
          </p:cNvPr>
          <p:cNvSpPr txBox="1"/>
          <p:nvPr/>
        </p:nvSpPr>
        <p:spPr>
          <a:xfrm>
            <a:off x="1490546" y="7892494"/>
            <a:ext cx="1308563" cy="338554"/>
          </a:xfrm>
          <a:prstGeom prst="rect">
            <a:avLst/>
          </a:prstGeom>
          <a:noFill/>
        </p:spPr>
        <p:txBody>
          <a:bodyPr wrap="none" rtlCol="0">
            <a:spAutoFit/>
          </a:bodyPr>
          <a:lstStyle/>
          <a:p>
            <a:r>
              <a:rPr lang="en-US" sz="1600" b="1" dirty="0">
                <a:solidFill>
                  <a:srgbClr val="00589B"/>
                </a:solidFill>
                <a:latin typeface="Avenir Heavy" panose="02000503020000020003" pitchFamily="2" charset="0"/>
              </a:rPr>
              <a:t>Compliance</a:t>
            </a:r>
          </a:p>
        </p:txBody>
      </p:sp>
      <p:pic>
        <p:nvPicPr>
          <p:cNvPr id="3" name="Graphic 2" descr="Bank outline">
            <a:extLst>
              <a:ext uri="{FF2B5EF4-FFF2-40B4-BE49-F238E27FC236}">
                <a16:creationId xmlns:a16="http://schemas.microsoft.com/office/drawing/2014/main" id="{AB8EFC0D-C729-44F1-B020-B00D8502AA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4181" y="6488485"/>
            <a:ext cx="914400" cy="914400"/>
          </a:xfrm>
          <a:prstGeom prst="rect">
            <a:avLst/>
          </a:prstGeom>
        </p:spPr>
      </p:pic>
      <p:pic>
        <p:nvPicPr>
          <p:cNvPr id="6" name="Graphic 5" descr="Piggy Bank outline">
            <a:extLst>
              <a:ext uri="{FF2B5EF4-FFF2-40B4-BE49-F238E27FC236}">
                <a16:creationId xmlns:a16="http://schemas.microsoft.com/office/drawing/2014/main" id="{590F04CC-6290-4B83-8C09-654049601F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7688" y="1560995"/>
            <a:ext cx="914400" cy="914400"/>
          </a:xfrm>
          <a:prstGeom prst="rect">
            <a:avLst/>
          </a:prstGeom>
        </p:spPr>
      </p:pic>
      <p:pic>
        <p:nvPicPr>
          <p:cNvPr id="9" name="Graphic 8" descr="Warning with solid fill">
            <a:extLst>
              <a:ext uri="{FF2B5EF4-FFF2-40B4-BE49-F238E27FC236}">
                <a16:creationId xmlns:a16="http://schemas.microsoft.com/office/drawing/2014/main" id="{BD707D77-503D-457A-B050-29C3913857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32431" y="8672263"/>
            <a:ext cx="544973" cy="544973"/>
          </a:xfrm>
          <a:prstGeom prst="rect">
            <a:avLst/>
          </a:prstGeom>
        </p:spPr>
      </p:pic>
    </p:spTree>
    <p:extLst>
      <p:ext uri="{BB962C8B-B14F-4D97-AF65-F5344CB8AC3E}">
        <p14:creationId xmlns:p14="http://schemas.microsoft.com/office/powerpoint/2010/main" val="1974464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670CDA-C8D9-0C4C-A774-03AD9265F6B7}"/>
              </a:ext>
            </a:extLst>
          </p:cNvPr>
          <p:cNvSpPr/>
          <p:nvPr/>
        </p:nvSpPr>
        <p:spPr>
          <a:xfrm>
            <a:off x="0" y="0"/>
            <a:ext cx="7772399" cy="10058400"/>
          </a:xfrm>
          <a:prstGeom prst="rect">
            <a:avLst/>
          </a:prstGeom>
          <a:solidFill>
            <a:srgbClr val="00A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descr="A picture containing person, people, group, conference room&#10;&#10;Description automatically generated">
            <a:extLst>
              <a:ext uri="{FF2B5EF4-FFF2-40B4-BE49-F238E27FC236}">
                <a16:creationId xmlns:a16="http://schemas.microsoft.com/office/drawing/2014/main" id="{9E17C8E6-484C-7E4D-B268-5977CCD9A2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005782" y="5573476"/>
            <a:ext cx="5766619" cy="4488022"/>
          </a:xfrm>
          <a:prstGeom prst="rect">
            <a:avLst/>
          </a:prstGeom>
        </p:spPr>
      </p:pic>
      <p:sp>
        <p:nvSpPr>
          <p:cNvPr id="5" name="Rechteck">
            <a:extLst>
              <a:ext uri="{FF2B5EF4-FFF2-40B4-BE49-F238E27FC236}">
                <a16:creationId xmlns:a16="http://schemas.microsoft.com/office/drawing/2014/main" id="{D4835859-608C-5641-ACF7-EE2E39AFCF55}"/>
              </a:ext>
            </a:extLst>
          </p:cNvPr>
          <p:cNvSpPr/>
          <p:nvPr/>
        </p:nvSpPr>
        <p:spPr>
          <a:xfrm>
            <a:off x="1" y="-150312"/>
            <a:ext cx="6254495" cy="6986016"/>
          </a:xfrm>
          <a:prstGeom prst="rect">
            <a:avLst/>
          </a:prstGeom>
          <a:solidFill>
            <a:srgbClr val="00589B"/>
          </a:solidFill>
          <a:ln w="3175">
            <a:miter lim="400000"/>
          </a:ln>
        </p:spPr>
        <p:txBody>
          <a:bodyPr lIns="50800" tIns="50800" rIns="50800" bIns="50800" anchor="ctr"/>
          <a:lstStyle/>
          <a:p>
            <a:pPr algn="ctr">
              <a:lnSpc>
                <a:spcPct val="100000"/>
              </a:lnSpc>
              <a:defRPr sz="3200">
                <a:solidFill>
                  <a:srgbClr val="0A9BA0"/>
                </a:solidFill>
                <a:latin typeface="Helvetica Light"/>
                <a:ea typeface="Helvetica Light"/>
                <a:cs typeface="Helvetica Light"/>
                <a:sym typeface="Helvetica Light"/>
              </a:defRPr>
            </a:pPr>
            <a:endParaRPr/>
          </a:p>
        </p:txBody>
      </p:sp>
      <p:sp>
        <p:nvSpPr>
          <p:cNvPr id="6" name="Rectangle 27">
            <a:extLst>
              <a:ext uri="{FF2B5EF4-FFF2-40B4-BE49-F238E27FC236}">
                <a16:creationId xmlns:a16="http://schemas.microsoft.com/office/drawing/2014/main" id="{03FBCCFB-1D24-FD4C-AB68-B45144A6CEC7}"/>
              </a:ext>
            </a:extLst>
          </p:cNvPr>
          <p:cNvSpPr txBox="1"/>
          <p:nvPr/>
        </p:nvSpPr>
        <p:spPr>
          <a:xfrm>
            <a:off x="438709" y="354082"/>
            <a:ext cx="3760838" cy="52322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a:solidFill>
                  <a:srgbClr val="FFFFFF"/>
                </a:solidFill>
              </a:defRPr>
            </a:pPr>
            <a:r>
              <a:rPr lang="en-US" sz="2800" b="1" dirty="0">
                <a:solidFill>
                  <a:schemeClr val="bg1"/>
                </a:solidFill>
                <a:latin typeface="Avenir Heavy" panose="02000503020000020003" pitchFamily="2" charset="0"/>
              </a:rPr>
              <a:t>Employer Experience</a:t>
            </a:r>
            <a:endParaRPr sz="2800" b="1" dirty="0">
              <a:solidFill>
                <a:schemeClr val="bg1"/>
              </a:solidFill>
              <a:latin typeface="Avenir Heavy" panose="02000503020000020003" pitchFamily="2" charset="0"/>
            </a:endParaRPr>
          </a:p>
        </p:txBody>
      </p:sp>
      <p:sp>
        <p:nvSpPr>
          <p:cNvPr id="7" name="TextBox 6">
            <a:extLst>
              <a:ext uri="{FF2B5EF4-FFF2-40B4-BE49-F238E27FC236}">
                <a16:creationId xmlns:a16="http://schemas.microsoft.com/office/drawing/2014/main" id="{C043228D-89A1-F142-A153-779B68BCE946}"/>
              </a:ext>
            </a:extLst>
          </p:cNvPr>
          <p:cNvSpPr txBox="1"/>
          <p:nvPr/>
        </p:nvSpPr>
        <p:spPr>
          <a:xfrm>
            <a:off x="1147464" y="1049774"/>
            <a:ext cx="4728334" cy="569386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spcBef>
                <a:spcPts val="0"/>
              </a:spcBef>
            </a:pPr>
            <a:r>
              <a:rPr lang="en-US" sz="1300" dirty="0">
                <a:solidFill>
                  <a:schemeClr val="bg1"/>
                </a:solidFill>
                <a:effectLst/>
                <a:latin typeface="Avenir Book" panose="02000503020000020003" pitchFamily="2" charset="0"/>
                <a:ea typeface="Calibri" panose="020F0502020204030204" pitchFamily="34" charset="0"/>
                <a:cs typeface="Calibri" panose="020F0502020204030204" pitchFamily="34" charset="0"/>
              </a:rPr>
              <a:t>Determine the HRA eligibility and contribution strategy with the benefitbay real-time modeling tools. Provides real-time, interactive visibility to various available options to meet their goals.</a:t>
            </a:r>
          </a:p>
          <a:p>
            <a:pPr marL="0" marR="0">
              <a:spcBef>
                <a:spcPts val="0"/>
              </a:spcBef>
            </a:pPr>
            <a:endParaRPr lang="en-US" sz="1300" dirty="0">
              <a:solidFill>
                <a:schemeClr val="bg1"/>
              </a:solidFill>
              <a:effectLst/>
              <a:latin typeface="Avenir Book" panose="02000503020000020003" pitchFamily="2" charset="0"/>
              <a:ea typeface="Calibri" panose="020F0502020204030204" pitchFamily="34" charset="0"/>
              <a:cs typeface="Calibri" panose="020F0502020204030204" pitchFamily="34" charset="0"/>
            </a:endParaRPr>
          </a:p>
          <a:p>
            <a:pPr marL="0" marR="0">
              <a:spcBef>
                <a:spcPts val="0"/>
              </a:spcBef>
            </a:pPr>
            <a:r>
              <a:rPr lang="en-US" sz="1300" dirty="0">
                <a:solidFill>
                  <a:schemeClr val="bg1"/>
                </a:solidFill>
                <a:effectLst/>
                <a:latin typeface="Avenir Book" panose="02000503020000020003" pitchFamily="2" charset="0"/>
                <a:ea typeface="Calibri" panose="020F0502020204030204" pitchFamily="34" charset="0"/>
                <a:cs typeface="Calibri" panose="020F0502020204030204" pitchFamily="34" charset="0"/>
              </a:rPr>
              <a:t>Employer funds the ICHRA account each month with funds for employees to pay their entire upfront premium through </a:t>
            </a:r>
            <a:r>
              <a:rPr lang="en-US" sz="1300" dirty="0" err="1">
                <a:solidFill>
                  <a:schemeClr val="bg1"/>
                </a:solidFill>
                <a:effectLst/>
                <a:latin typeface="Avenir Book" panose="02000503020000020003" pitchFamily="2" charset="0"/>
                <a:ea typeface="Calibri" panose="020F0502020204030204" pitchFamily="34" charset="0"/>
                <a:cs typeface="Calibri" panose="020F0502020204030204" pitchFamily="34" charset="0"/>
              </a:rPr>
              <a:t>benefitbay’s</a:t>
            </a:r>
            <a:r>
              <a:rPr lang="en-US" sz="1300" dirty="0">
                <a:solidFill>
                  <a:schemeClr val="bg1"/>
                </a:solidFill>
                <a:effectLst/>
                <a:latin typeface="Avenir Book" panose="02000503020000020003" pitchFamily="2" charset="0"/>
                <a:ea typeface="Calibri" panose="020F0502020204030204" pitchFamily="34" charset="0"/>
                <a:cs typeface="Calibri" panose="020F0502020204030204" pitchFamily="34" charset="0"/>
              </a:rPr>
              <a:t> Advanced Reimbursement Checking (ARC) system.</a:t>
            </a:r>
          </a:p>
          <a:p>
            <a:pPr marL="0" marR="0">
              <a:spcBef>
                <a:spcPts val="0"/>
              </a:spcBef>
            </a:pPr>
            <a:endParaRPr lang="en-US" sz="1300" dirty="0">
              <a:solidFill>
                <a:schemeClr val="bg1"/>
              </a:solidFill>
              <a:effectLst/>
              <a:latin typeface="Avenir Book" panose="02000503020000020003" pitchFamily="2" charset="0"/>
              <a:ea typeface="Calibri" panose="020F0502020204030204" pitchFamily="34" charset="0"/>
              <a:cs typeface="Calibri" panose="020F0502020204030204" pitchFamily="34" charset="0"/>
            </a:endParaRPr>
          </a:p>
          <a:p>
            <a:pPr marL="0" marR="0">
              <a:spcBef>
                <a:spcPts val="0"/>
              </a:spcBef>
            </a:pPr>
            <a:r>
              <a:rPr lang="en-US" sz="1300" dirty="0">
                <a:solidFill>
                  <a:schemeClr val="bg1"/>
                </a:solidFill>
                <a:effectLst/>
                <a:latin typeface="Avenir Book" panose="02000503020000020003" pitchFamily="2" charset="0"/>
                <a:ea typeface="Calibri" panose="020F0502020204030204" pitchFamily="34" charset="0"/>
                <a:cs typeface="Calibri" panose="020F0502020204030204" pitchFamily="34" charset="0"/>
              </a:rPr>
              <a:t>Employees shop the personalized market through </a:t>
            </a:r>
            <a:r>
              <a:rPr lang="en-US" sz="1300" dirty="0" err="1">
                <a:solidFill>
                  <a:schemeClr val="bg1"/>
                </a:solidFill>
                <a:effectLst/>
                <a:latin typeface="Avenir Book" panose="02000503020000020003" pitchFamily="2" charset="0"/>
                <a:ea typeface="Calibri" panose="020F0502020204030204" pitchFamily="34" charset="0"/>
                <a:cs typeface="Calibri" panose="020F0502020204030204" pitchFamily="34" charset="0"/>
              </a:rPr>
              <a:t>benefitbay’s</a:t>
            </a:r>
            <a:r>
              <a:rPr lang="en-US" sz="1300" dirty="0">
                <a:solidFill>
                  <a:schemeClr val="bg1"/>
                </a:solidFill>
                <a:effectLst/>
                <a:latin typeface="Avenir Book" panose="02000503020000020003" pitchFamily="2" charset="0"/>
                <a:ea typeface="Calibri" panose="020F0502020204030204" pitchFamily="34" charset="0"/>
                <a:cs typeface="Calibri" panose="020F0502020204030204" pitchFamily="34" charset="0"/>
              </a:rPr>
              <a:t> shopping and enrollment partners and enroll in plans that are the best fit.</a:t>
            </a:r>
          </a:p>
          <a:p>
            <a:pPr marL="0" marR="0">
              <a:spcBef>
                <a:spcPts val="0"/>
              </a:spcBef>
            </a:pPr>
            <a:endParaRPr lang="en-US" sz="1300" dirty="0">
              <a:solidFill>
                <a:schemeClr val="bg1"/>
              </a:solidFill>
              <a:effectLst/>
              <a:latin typeface="Avenir Book" panose="02000503020000020003" pitchFamily="2" charset="0"/>
              <a:ea typeface="Calibri" panose="020F0502020204030204" pitchFamily="34" charset="0"/>
              <a:cs typeface="Calibri" panose="020F0502020204030204" pitchFamily="34" charset="0"/>
            </a:endParaRPr>
          </a:p>
          <a:p>
            <a:pPr marL="0" marR="0">
              <a:spcBef>
                <a:spcPts val="0"/>
              </a:spcBef>
            </a:pPr>
            <a:r>
              <a:rPr lang="en-US" sz="1300" dirty="0">
                <a:solidFill>
                  <a:schemeClr val="bg1"/>
                </a:solidFill>
                <a:effectLst/>
                <a:latin typeface="Avenir Book" panose="02000503020000020003" pitchFamily="2" charset="0"/>
                <a:ea typeface="Calibri" panose="020F0502020204030204" pitchFamily="34" charset="0"/>
                <a:cs typeface="Calibri" panose="020F0502020204030204" pitchFamily="34" charset="0"/>
              </a:rPr>
              <a:t>Employees pay with the ARC account number provided by benefitbay and have no out-of-pocket expenses.  No need to submit a claim for reimbursement.</a:t>
            </a:r>
          </a:p>
          <a:p>
            <a:pPr marL="0" marR="0">
              <a:spcBef>
                <a:spcPts val="0"/>
              </a:spcBef>
            </a:pPr>
            <a:endParaRPr lang="en-US" sz="1300" dirty="0">
              <a:solidFill>
                <a:schemeClr val="bg1"/>
              </a:solidFill>
              <a:effectLst/>
              <a:latin typeface="Avenir Book" panose="02000503020000020003" pitchFamily="2" charset="0"/>
              <a:ea typeface="Calibri" panose="020F0502020204030204" pitchFamily="34" charset="0"/>
              <a:cs typeface="Calibri" panose="020F0502020204030204" pitchFamily="34" charset="0"/>
            </a:endParaRPr>
          </a:p>
          <a:p>
            <a:pPr marL="0" marR="0">
              <a:spcBef>
                <a:spcPts val="0"/>
              </a:spcBef>
            </a:pPr>
            <a:r>
              <a:rPr lang="en-US" sz="1300" dirty="0">
                <a:solidFill>
                  <a:schemeClr val="bg1"/>
                </a:solidFill>
                <a:effectLst/>
                <a:latin typeface="Avenir Book" panose="02000503020000020003" pitchFamily="2" charset="0"/>
                <a:ea typeface="Calibri" panose="020F0502020204030204" pitchFamily="34" charset="0"/>
                <a:cs typeface="Calibri" panose="020F0502020204030204" pitchFamily="34" charset="0"/>
              </a:rPr>
              <a:t>Benefitbay does monthly reconciliation of HRA and proof of coverage on employer and employee’s behalf.   No need for employee to submit monthly attestation.</a:t>
            </a:r>
          </a:p>
          <a:p>
            <a:pPr marL="0" marR="0">
              <a:spcBef>
                <a:spcPts val="0"/>
              </a:spcBef>
            </a:pPr>
            <a:endParaRPr lang="en-US" sz="1300" dirty="0">
              <a:solidFill>
                <a:schemeClr val="bg1"/>
              </a:solidFill>
              <a:effectLst/>
              <a:latin typeface="Avenir Book" panose="02000503020000020003" pitchFamily="2" charset="0"/>
              <a:ea typeface="Calibri" panose="020F0502020204030204" pitchFamily="34" charset="0"/>
              <a:cs typeface="Calibri" panose="020F0502020204030204" pitchFamily="34" charset="0"/>
            </a:endParaRPr>
          </a:p>
          <a:p>
            <a:pPr marL="0" marR="0">
              <a:spcBef>
                <a:spcPts val="0"/>
              </a:spcBef>
            </a:pPr>
            <a:r>
              <a:rPr lang="en-US" sz="1300" dirty="0">
                <a:solidFill>
                  <a:schemeClr val="bg1"/>
                </a:solidFill>
                <a:effectLst/>
                <a:latin typeface="Avenir Book" panose="02000503020000020003" pitchFamily="2" charset="0"/>
                <a:ea typeface="Calibri" panose="020F0502020204030204" pitchFamily="34" charset="0"/>
                <a:cs typeface="Calibri" panose="020F0502020204030204" pitchFamily="34" charset="0"/>
              </a:rPr>
              <a:t>Employer runs the payroll deduction report from their benefitbay home to capture any premium above the contribution amount.</a:t>
            </a:r>
          </a:p>
          <a:p>
            <a:pPr marL="0" marR="0">
              <a:spcBef>
                <a:spcPts val="0"/>
              </a:spcBef>
            </a:pPr>
            <a:endParaRPr lang="en-US" sz="1300" dirty="0">
              <a:solidFill>
                <a:schemeClr val="bg1"/>
              </a:solidFill>
              <a:latin typeface="Avenir Book" panose="02000503020000020003" pitchFamily="2" charset="0"/>
              <a:ea typeface="Calibri" panose="020F0502020204030204" pitchFamily="34" charset="0"/>
              <a:cs typeface="Calibri" panose="020F0502020204030204" pitchFamily="34" charset="0"/>
            </a:endParaRPr>
          </a:p>
          <a:p>
            <a:pPr marL="0" marR="0">
              <a:spcBef>
                <a:spcPts val="0"/>
              </a:spcBef>
            </a:pPr>
            <a:r>
              <a:rPr lang="en-US" sz="1300" dirty="0">
                <a:solidFill>
                  <a:schemeClr val="bg1"/>
                </a:solidFill>
                <a:effectLst/>
                <a:latin typeface="Avenir Book" panose="02000503020000020003" pitchFamily="2" charset="0"/>
                <a:ea typeface="Calibri" panose="020F0502020204030204" pitchFamily="34" charset="0"/>
                <a:cs typeface="Calibri" panose="020F0502020204030204" pitchFamily="34" charset="0"/>
              </a:rPr>
              <a:t>Employer maintains current employee population adding new hires and terminations in their employer home.</a:t>
            </a:r>
          </a:p>
        </p:txBody>
      </p:sp>
      <p:sp>
        <p:nvSpPr>
          <p:cNvPr id="10" name="TextBox 9">
            <a:extLst>
              <a:ext uri="{FF2B5EF4-FFF2-40B4-BE49-F238E27FC236}">
                <a16:creationId xmlns:a16="http://schemas.microsoft.com/office/drawing/2014/main" id="{5A47A7B9-38E9-6C40-9E8F-6D1DAEF92614}"/>
              </a:ext>
            </a:extLst>
          </p:cNvPr>
          <p:cNvSpPr txBox="1"/>
          <p:nvPr/>
        </p:nvSpPr>
        <p:spPr>
          <a:xfrm>
            <a:off x="538502" y="1046718"/>
            <a:ext cx="320922" cy="369332"/>
          </a:xfrm>
          <a:prstGeom prst="rect">
            <a:avLst/>
          </a:prstGeom>
          <a:noFill/>
        </p:spPr>
        <p:txBody>
          <a:bodyPr wrap="none" rtlCol="0">
            <a:spAutoFit/>
          </a:bodyPr>
          <a:lstStyle/>
          <a:p>
            <a:r>
              <a:rPr lang="en-US" b="1" dirty="0">
                <a:solidFill>
                  <a:schemeClr val="bg1"/>
                </a:solidFill>
                <a:latin typeface="Avenir Heavy" panose="02000503020000020003" pitchFamily="2" charset="0"/>
              </a:rPr>
              <a:t>1</a:t>
            </a:r>
          </a:p>
        </p:txBody>
      </p:sp>
      <p:sp>
        <p:nvSpPr>
          <p:cNvPr id="11" name="TextBox 10">
            <a:extLst>
              <a:ext uri="{FF2B5EF4-FFF2-40B4-BE49-F238E27FC236}">
                <a16:creationId xmlns:a16="http://schemas.microsoft.com/office/drawing/2014/main" id="{31555FB7-B803-D94B-B5D8-A9805D3A5A70}"/>
              </a:ext>
            </a:extLst>
          </p:cNvPr>
          <p:cNvSpPr txBox="1"/>
          <p:nvPr/>
        </p:nvSpPr>
        <p:spPr>
          <a:xfrm>
            <a:off x="528884" y="2056912"/>
            <a:ext cx="320922" cy="369332"/>
          </a:xfrm>
          <a:prstGeom prst="rect">
            <a:avLst/>
          </a:prstGeom>
          <a:noFill/>
        </p:spPr>
        <p:txBody>
          <a:bodyPr wrap="none" rtlCol="0">
            <a:spAutoFit/>
          </a:bodyPr>
          <a:lstStyle/>
          <a:p>
            <a:r>
              <a:rPr lang="en-US" b="1" dirty="0">
                <a:solidFill>
                  <a:schemeClr val="bg1"/>
                </a:solidFill>
                <a:latin typeface="Avenir Heavy" panose="02000503020000020003" pitchFamily="2" charset="0"/>
              </a:rPr>
              <a:t>2</a:t>
            </a:r>
          </a:p>
        </p:txBody>
      </p:sp>
      <p:sp>
        <p:nvSpPr>
          <p:cNvPr id="12" name="TextBox 11">
            <a:extLst>
              <a:ext uri="{FF2B5EF4-FFF2-40B4-BE49-F238E27FC236}">
                <a16:creationId xmlns:a16="http://schemas.microsoft.com/office/drawing/2014/main" id="{8781C2EF-1D8E-F447-80C2-3B123AF82389}"/>
              </a:ext>
            </a:extLst>
          </p:cNvPr>
          <p:cNvSpPr txBox="1"/>
          <p:nvPr/>
        </p:nvSpPr>
        <p:spPr>
          <a:xfrm>
            <a:off x="519266" y="3024324"/>
            <a:ext cx="320922" cy="369332"/>
          </a:xfrm>
          <a:prstGeom prst="rect">
            <a:avLst/>
          </a:prstGeom>
          <a:noFill/>
        </p:spPr>
        <p:txBody>
          <a:bodyPr wrap="none" rtlCol="0">
            <a:spAutoFit/>
          </a:bodyPr>
          <a:lstStyle/>
          <a:p>
            <a:r>
              <a:rPr lang="en-US" b="1" dirty="0">
                <a:solidFill>
                  <a:schemeClr val="bg1"/>
                </a:solidFill>
                <a:latin typeface="Avenir Heavy" panose="02000503020000020003" pitchFamily="2" charset="0"/>
              </a:rPr>
              <a:t>3</a:t>
            </a:r>
          </a:p>
        </p:txBody>
      </p:sp>
      <p:sp>
        <p:nvSpPr>
          <p:cNvPr id="13" name="TextBox 12">
            <a:extLst>
              <a:ext uri="{FF2B5EF4-FFF2-40B4-BE49-F238E27FC236}">
                <a16:creationId xmlns:a16="http://schemas.microsoft.com/office/drawing/2014/main" id="{1DDED956-5969-534F-8691-0092FF983BE0}"/>
              </a:ext>
            </a:extLst>
          </p:cNvPr>
          <p:cNvSpPr txBox="1"/>
          <p:nvPr/>
        </p:nvSpPr>
        <p:spPr>
          <a:xfrm>
            <a:off x="494213" y="3834062"/>
            <a:ext cx="320921" cy="369332"/>
          </a:xfrm>
          <a:prstGeom prst="rect">
            <a:avLst/>
          </a:prstGeom>
          <a:noFill/>
        </p:spPr>
        <p:txBody>
          <a:bodyPr wrap="square" rtlCol="0">
            <a:spAutoFit/>
          </a:bodyPr>
          <a:lstStyle/>
          <a:p>
            <a:r>
              <a:rPr lang="en-US" b="1" dirty="0">
                <a:solidFill>
                  <a:schemeClr val="bg1"/>
                </a:solidFill>
                <a:latin typeface="Avenir Heavy" panose="02000503020000020003" pitchFamily="2" charset="0"/>
              </a:rPr>
              <a:t>4</a:t>
            </a:r>
          </a:p>
        </p:txBody>
      </p:sp>
      <p:sp>
        <p:nvSpPr>
          <p:cNvPr id="14" name="TextBox 13">
            <a:extLst>
              <a:ext uri="{FF2B5EF4-FFF2-40B4-BE49-F238E27FC236}">
                <a16:creationId xmlns:a16="http://schemas.microsoft.com/office/drawing/2014/main" id="{9C5F7B61-8984-A84C-94A9-FE878344890C}"/>
              </a:ext>
            </a:extLst>
          </p:cNvPr>
          <p:cNvSpPr txBox="1"/>
          <p:nvPr/>
        </p:nvSpPr>
        <p:spPr>
          <a:xfrm>
            <a:off x="494213" y="4594608"/>
            <a:ext cx="320922" cy="369332"/>
          </a:xfrm>
          <a:prstGeom prst="rect">
            <a:avLst/>
          </a:prstGeom>
          <a:noFill/>
        </p:spPr>
        <p:txBody>
          <a:bodyPr wrap="none" rtlCol="0">
            <a:spAutoFit/>
          </a:bodyPr>
          <a:lstStyle/>
          <a:p>
            <a:r>
              <a:rPr lang="en-US" b="1" dirty="0">
                <a:solidFill>
                  <a:schemeClr val="bg1"/>
                </a:solidFill>
                <a:latin typeface="Avenir Heavy" panose="02000503020000020003" pitchFamily="2" charset="0"/>
              </a:rPr>
              <a:t>5</a:t>
            </a:r>
          </a:p>
        </p:txBody>
      </p:sp>
      <p:sp>
        <p:nvSpPr>
          <p:cNvPr id="15" name="TextBox 14">
            <a:extLst>
              <a:ext uri="{FF2B5EF4-FFF2-40B4-BE49-F238E27FC236}">
                <a16:creationId xmlns:a16="http://schemas.microsoft.com/office/drawing/2014/main" id="{ED6BEF14-F303-5346-90F7-2C6BE07D9704}"/>
              </a:ext>
            </a:extLst>
          </p:cNvPr>
          <p:cNvSpPr txBox="1"/>
          <p:nvPr/>
        </p:nvSpPr>
        <p:spPr>
          <a:xfrm>
            <a:off x="516450" y="5369141"/>
            <a:ext cx="320922" cy="369332"/>
          </a:xfrm>
          <a:prstGeom prst="rect">
            <a:avLst/>
          </a:prstGeom>
          <a:noFill/>
        </p:spPr>
        <p:txBody>
          <a:bodyPr wrap="none" rtlCol="0">
            <a:spAutoFit/>
          </a:bodyPr>
          <a:lstStyle/>
          <a:p>
            <a:r>
              <a:rPr lang="en-US" b="1" dirty="0">
                <a:solidFill>
                  <a:schemeClr val="bg1"/>
                </a:solidFill>
                <a:latin typeface="Avenir Heavy" panose="02000503020000020003" pitchFamily="2" charset="0"/>
              </a:rPr>
              <a:t>6</a:t>
            </a:r>
          </a:p>
        </p:txBody>
      </p:sp>
      <p:sp>
        <p:nvSpPr>
          <p:cNvPr id="16" name="TextBox 15">
            <a:extLst>
              <a:ext uri="{FF2B5EF4-FFF2-40B4-BE49-F238E27FC236}">
                <a16:creationId xmlns:a16="http://schemas.microsoft.com/office/drawing/2014/main" id="{4A7CBEBA-2D9F-4841-9098-FF61BDE13869}"/>
              </a:ext>
            </a:extLst>
          </p:cNvPr>
          <p:cNvSpPr txBox="1"/>
          <p:nvPr/>
        </p:nvSpPr>
        <p:spPr>
          <a:xfrm>
            <a:off x="538502" y="6145894"/>
            <a:ext cx="301686" cy="369332"/>
          </a:xfrm>
          <a:prstGeom prst="rect">
            <a:avLst/>
          </a:prstGeom>
          <a:noFill/>
        </p:spPr>
        <p:txBody>
          <a:bodyPr wrap="none" rtlCol="0">
            <a:spAutoFit/>
          </a:bodyPr>
          <a:lstStyle/>
          <a:p>
            <a:r>
              <a:rPr lang="en-US" b="1" dirty="0">
                <a:solidFill>
                  <a:schemeClr val="bg1"/>
                </a:solidFill>
                <a:latin typeface="Avenir Heavy" panose="02000503020000020003" pitchFamily="2" charset="0"/>
              </a:rPr>
              <a:t>7</a:t>
            </a:r>
          </a:p>
        </p:txBody>
      </p:sp>
    </p:spTree>
    <p:extLst>
      <p:ext uri="{BB962C8B-B14F-4D97-AF65-F5344CB8AC3E}">
        <p14:creationId xmlns:p14="http://schemas.microsoft.com/office/powerpoint/2010/main" val="2401055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BD4005F-F934-4F30-8B82-35F848FE75C3}"/>
              </a:ext>
            </a:extLst>
          </p:cNvPr>
          <p:cNvSpPr txBox="1"/>
          <p:nvPr/>
        </p:nvSpPr>
        <p:spPr>
          <a:xfrm>
            <a:off x="971150" y="3382710"/>
            <a:ext cx="4417714" cy="6463308"/>
          </a:xfrm>
          <a:prstGeom prst="rect">
            <a:avLst/>
          </a:prstGeom>
          <a:noFill/>
        </p:spPr>
        <p:txBody>
          <a:bodyPr wrap="square" lIns="91440" tIns="45720" rIns="91440" bIns="45720" rtlCol="0" anchor="t">
            <a:spAutoFit/>
          </a:bodyPr>
          <a:lstStyle/>
          <a:p>
            <a:r>
              <a:rPr lang="en-US" dirty="0">
                <a:solidFill>
                  <a:schemeClr val="accent2"/>
                </a:solidFill>
                <a:latin typeface="Avenir Book" panose="02000503020000020003" pitchFamily="2" charset="0"/>
              </a:rPr>
              <a:t>Enroll  </a:t>
            </a:r>
          </a:p>
          <a:p>
            <a:r>
              <a:rPr lang="en-US" dirty="0">
                <a:latin typeface="Avenir Book" panose="02000503020000020003" pitchFamily="2" charset="0"/>
              </a:rPr>
              <a:t>Verify &amp; Update Profile Info</a:t>
            </a:r>
          </a:p>
          <a:p>
            <a:r>
              <a:rPr lang="en-US" dirty="0">
                <a:latin typeface="Avenir Book" panose="02000503020000020003" pitchFamily="2" charset="0"/>
              </a:rPr>
              <a:t>Select a Plan or Waive Coverage</a:t>
            </a:r>
          </a:p>
          <a:p>
            <a:endParaRPr lang="en-US" i="1" dirty="0">
              <a:latin typeface="Avenir Book" panose="02000503020000020003" pitchFamily="2" charset="0"/>
            </a:endParaRPr>
          </a:p>
          <a:p>
            <a:r>
              <a:rPr lang="en-US" i="1" dirty="0">
                <a:latin typeface="Avenir Book" panose="02000503020000020003" pitchFamily="2" charset="0"/>
              </a:rPr>
              <a:t>Licensed Enrollment counselors available to support employees with plan selections.</a:t>
            </a:r>
          </a:p>
          <a:p>
            <a:endParaRPr lang="en-US" dirty="0">
              <a:latin typeface="Avenir Book" panose="02000503020000020003" pitchFamily="2" charset="0"/>
            </a:endParaRPr>
          </a:p>
          <a:p>
            <a:r>
              <a:rPr lang="en-US" dirty="0">
                <a:solidFill>
                  <a:schemeClr val="accent2"/>
                </a:solidFill>
                <a:latin typeface="Avenir Book" panose="02000503020000020003" pitchFamily="2" charset="0"/>
              </a:rPr>
              <a:t>Pay</a:t>
            </a:r>
            <a:r>
              <a:rPr lang="en-US" dirty="0">
                <a:latin typeface="Avenir Book" panose="02000503020000020003" pitchFamily="2" charset="0"/>
              </a:rPr>
              <a:t>  </a:t>
            </a:r>
          </a:p>
          <a:p>
            <a:r>
              <a:rPr lang="en-US" dirty="0">
                <a:latin typeface="Avenir Book" panose="02000503020000020003" pitchFamily="2" charset="0"/>
              </a:rPr>
              <a:t>Use employer provided banking</a:t>
            </a:r>
          </a:p>
          <a:p>
            <a:r>
              <a:rPr lang="en-US" dirty="0">
                <a:latin typeface="Avenir Book" panose="02000503020000020003" pitchFamily="2" charset="0"/>
              </a:rPr>
              <a:t>account to pay for coverage monthly.  </a:t>
            </a:r>
          </a:p>
          <a:p>
            <a:r>
              <a:rPr lang="en-US" dirty="0">
                <a:latin typeface="Avenir Book" panose="02000503020000020003" pitchFamily="2" charset="0"/>
              </a:rPr>
              <a:t>Employee portion of the premium will </a:t>
            </a:r>
          </a:p>
          <a:p>
            <a:r>
              <a:rPr lang="en-US" dirty="0">
                <a:latin typeface="Avenir Book" panose="02000503020000020003" pitchFamily="2" charset="0"/>
              </a:rPr>
              <a:t>be payroll deducted.</a:t>
            </a:r>
          </a:p>
          <a:p>
            <a:endParaRPr lang="en-US" dirty="0">
              <a:latin typeface="Avenir Book" panose="02000503020000020003" pitchFamily="2" charset="0"/>
            </a:endParaRPr>
          </a:p>
          <a:p>
            <a:endParaRPr lang="en-US" dirty="0">
              <a:latin typeface="Avenir Book" panose="02000503020000020003" pitchFamily="2" charset="0"/>
            </a:endParaRPr>
          </a:p>
          <a:p>
            <a:r>
              <a:rPr lang="en-US" dirty="0">
                <a:solidFill>
                  <a:schemeClr val="accent2"/>
                </a:solidFill>
                <a:latin typeface="Avenir Book" panose="02000503020000020003" pitchFamily="2" charset="0"/>
              </a:rPr>
              <a:t>Enjoy</a:t>
            </a:r>
          </a:p>
          <a:p>
            <a:r>
              <a:rPr lang="en-US" dirty="0">
                <a:latin typeface="Avenir Book" panose="02000503020000020003" pitchFamily="2" charset="0"/>
              </a:rPr>
              <a:t>Set-up account with carrier through </a:t>
            </a:r>
            <a:r>
              <a:rPr lang="en-US" dirty="0" err="1">
                <a:latin typeface="Avenir Book" panose="02000503020000020003" pitchFamily="2" charset="0"/>
              </a:rPr>
              <a:t>benefitbay’s</a:t>
            </a:r>
            <a:r>
              <a:rPr lang="en-US" dirty="0">
                <a:latin typeface="Avenir Book" panose="02000503020000020003" pitchFamily="2" charset="0"/>
              </a:rPr>
              <a:t> employee home to manage billing process and receives Explanation of Benefits for your medical care received.</a:t>
            </a:r>
          </a:p>
          <a:p>
            <a:endParaRPr lang="en-US" dirty="0">
              <a:highlight>
                <a:srgbClr val="FFFF00"/>
              </a:highlight>
            </a:endParaRPr>
          </a:p>
          <a:p>
            <a:endParaRPr lang="en-US" dirty="0"/>
          </a:p>
        </p:txBody>
      </p:sp>
      <p:pic>
        <p:nvPicPr>
          <p:cNvPr id="14" name="Graphic 13" descr="Badge 1 with solid fill">
            <a:extLst>
              <a:ext uri="{FF2B5EF4-FFF2-40B4-BE49-F238E27FC236}">
                <a16:creationId xmlns:a16="http://schemas.microsoft.com/office/drawing/2014/main" id="{DE8C01A8-C75E-4195-93D3-30AED30461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0999" y="3432577"/>
            <a:ext cx="413910" cy="413910"/>
          </a:xfrm>
          <a:prstGeom prst="rect">
            <a:avLst/>
          </a:prstGeom>
        </p:spPr>
      </p:pic>
      <p:pic>
        <p:nvPicPr>
          <p:cNvPr id="16" name="Graphic 15" descr="Badge with solid fill">
            <a:extLst>
              <a:ext uri="{FF2B5EF4-FFF2-40B4-BE49-F238E27FC236}">
                <a16:creationId xmlns:a16="http://schemas.microsoft.com/office/drawing/2014/main" id="{A63920B9-110C-4506-95EC-2B09A5A337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0779" y="5593717"/>
            <a:ext cx="413910" cy="413910"/>
          </a:xfrm>
          <a:prstGeom prst="rect">
            <a:avLst/>
          </a:prstGeom>
        </p:spPr>
      </p:pic>
      <p:pic>
        <p:nvPicPr>
          <p:cNvPr id="18" name="Graphic 17" descr="Badge 3 with solid fill">
            <a:extLst>
              <a:ext uri="{FF2B5EF4-FFF2-40B4-BE49-F238E27FC236}">
                <a16:creationId xmlns:a16="http://schemas.microsoft.com/office/drawing/2014/main" id="{687A26D7-5B6A-42C5-8635-0942E17CF34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0779" y="7502657"/>
            <a:ext cx="413910" cy="413910"/>
          </a:xfrm>
          <a:prstGeom prst="rect">
            <a:avLst/>
          </a:prstGeom>
        </p:spPr>
      </p:pic>
      <p:sp>
        <p:nvSpPr>
          <p:cNvPr id="19" name="Rectangle 18">
            <a:extLst>
              <a:ext uri="{FF2B5EF4-FFF2-40B4-BE49-F238E27FC236}">
                <a16:creationId xmlns:a16="http://schemas.microsoft.com/office/drawing/2014/main" id="{0777247B-2136-46BB-9097-B3C3EC9F1A8B}"/>
              </a:ext>
            </a:extLst>
          </p:cNvPr>
          <p:cNvSpPr/>
          <p:nvPr/>
        </p:nvSpPr>
        <p:spPr>
          <a:xfrm>
            <a:off x="0" y="286264"/>
            <a:ext cx="7772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Employee Experience</a:t>
            </a:r>
          </a:p>
        </p:txBody>
      </p:sp>
      <p:sp>
        <p:nvSpPr>
          <p:cNvPr id="20" name="TextBox 19">
            <a:extLst>
              <a:ext uri="{FF2B5EF4-FFF2-40B4-BE49-F238E27FC236}">
                <a16:creationId xmlns:a16="http://schemas.microsoft.com/office/drawing/2014/main" id="{9E2825E3-7345-4751-8924-F82D0C996C2F}"/>
              </a:ext>
            </a:extLst>
          </p:cNvPr>
          <p:cNvSpPr txBox="1"/>
          <p:nvPr/>
        </p:nvSpPr>
        <p:spPr>
          <a:xfrm>
            <a:off x="951370" y="1628384"/>
            <a:ext cx="6712735" cy="1785104"/>
          </a:xfrm>
          <a:prstGeom prst="rect">
            <a:avLst/>
          </a:prstGeom>
          <a:noFill/>
        </p:spPr>
        <p:txBody>
          <a:bodyPr wrap="none" rtlCol="0">
            <a:spAutoFit/>
          </a:bodyPr>
          <a:lstStyle/>
          <a:p>
            <a:r>
              <a:rPr lang="en-US" dirty="0" err="1">
                <a:latin typeface="Avenir Book" panose="02000503020000020003" pitchFamily="2" charset="0"/>
              </a:rPr>
              <a:t>Benefitbay</a:t>
            </a:r>
            <a:r>
              <a:rPr lang="en-US" dirty="0">
                <a:latin typeface="Avenir Book" panose="02000503020000020003" pitchFamily="2" charset="0"/>
              </a:rPr>
              <a:t> offers the best employee experience in the industry!</a:t>
            </a:r>
          </a:p>
          <a:p>
            <a:pPr marL="285750" indent="-285750">
              <a:buFont typeface="Wingdings" panose="05000000000000000000" pitchFamily="2" charset="2"/>
              <a:buChar char="ü"/>
            </a:pPr>
            <a:r>
              <a:rPr lang="en-US" dirty="0">
                <a:latin typeface="Avenir Book" panose="02000503020000020003" pitchFamily="2" charset="0"/>
              </a:rPr>
              <a:t>No monthly claims to submit</a:t>
            </a:r>
          </a:p>
          <a:p>
            <a:pPr marL="285750" indent="-285750">
              <a:buFont typeface="Wingdings" panose="05000000000000000000" pitchFamily="2" charset="2"/>
              <a:buChar char="ü"/>
            </a:pPr>
            <a:r>
              <a:rPr lang="en-US" dirty="0">
                <a:latin typeface="Avenir Book" panose="02000503020000020003" pitchFamily="2" charset="0"/>
              </a:rPr>
              <a:t>No attestation requirements</a:t>
            </a:r>
          </a:p>
          <a:p>
            <a:pPr marL="285750" indent="-285750">
              <a:buFont typeface="Wingdings" panose="05000000000000000000" pitchFamily="2" charset="2"/>
              <a:buChar char="ü"/>
            </a:pPr>
            <a:r>
              <a:rPr lang="en-US" dirty="0">
                <a:latin typeface="Avenir Book" panose="02000503020000020003" pitchFamily="2" charset="0"/>
              </a:rPr>
              <a:t>No need to wait for a reimbursement</a:t>
            </a:r>
          </a:p>
          <a:p>
            <a:pPr marL="285750" indent="-285750">
              <a:buFont typeface="Wingdings" panose="05000000000000000000" pitchFamily="2" charset="2"/>
              <a:buChar char="ü"/>
            </a:pPr>
            <a:endParaRPr lang="en-US" sz="1400" dirty="0"/>
          </a:p>
          <a:p>
            <a:r>
              <a:rPr lang="en-US" sz="2000" dirty="0">
                <a:solidFill>
                  <a:schemeClr val="accent2"/>
                </a:solidFill>
                <a:latin typeface="Avenir Book" panose="02000503020000020003" pitchFamily="2" charset="0"/>
              </a:rPr>
              <a:t>3 Easy Steps to Get Started:</a:t>
            </a:r>
          </a:p>
        </p:txBody>
      </p:sp>
      <p:pic>
        <p:nvPicPr>
          <p:cNvPr id="3" name="Picture 2" descr="A screenshot of a phone&#10;&#10;Description automatically generated">
            <a:extLst>
              <a:ext uri="{FF2B5EF4-FFF2-40B4-BE49-F238E27FC236}">
                <a16:creationId xmlns:a16="http://schemas.microsoft.com/office/drawing/2014/main" id="{ECA3E1FD-8A48-DDB6-FD6D-1E2B0C1B50DF}"/>
              </a:ext>
            </a:extLst>
          </p:cNvPr>
          <p:cNvPicPr>
            <a:picLocks noChangeAspect="1"/>
          </p:cNvPicPr>
          <p:nvPr/>
        </p:nvPicPr>
        <p:blipFill>
          <a:blip r:embed="rId8"/>
          <a:stretch>
            <a:fillRect/>
          </a:stretch>
        </p:blipFill>
        <p:spPr>
          <a:xfrm>
            <a:off x="5851185" y="3057475"/>
            <a:ext cx="1413992" cy="2843453"/>
          </a:xfrm>
          <a:prstGeom prst="rect">
            <a:avLst/>
          </a:prstGeom>
        </p:spPr>
      </p:pic>
      <p:pic>
        <p:nvPicPr>
          <p:cNvPr id="5" name="Picture 4" descr="A screenshot of a phone&#10;&#10;Description automatically generated">
            <a:extLst>
              <a:ext uri="{FF2B5EF4-FFF2-40B4-BE49-F238E27FC236}">
                <a16:creationId xmlns:a16="http://schemas.microsoft.com/office/drawing/2014/main" id="{2709B474-C381-ADAF-EB73-6BA3FAFBAD15}"/>
              </a:ext>
            </a:extLst>
          </p:cNvPr>
          <p:cNvPicPr>
            <a:picLocks noChangeAspect="1"/>
          </p:cNvPicPr>
          <p:nvPr/>
        </p:nvPicPr>
        <p:blipFill>
          <a:blip r:embed="rId9"/>
          <a:stretch>
            <a:fillRect/>
          </a:stretch>
        </p:blipFill>
        <p:spPr>
          <a:xfrm>
            <a:off x="5847857" y="6402107"/>
            <a:ext cx="1481814" cy="2834640"/>
          </a:xfrm>
          <a:prstGeom prst="rect">
            <a:avLst/>
          </a:prstGeom>
        </p:spPr>
      </p:pic>
    </p:spTree>
    <p:extLst>
      <p:ext uri="{BB962C8B-B14F-4D97-AF65-F5344CB8AC3E}">
        <p14:creationId xmlns:p14="http://schemas.microsoft.com/office/powerpoint/2010/main" val="1838829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670CDA-C8D9-0C4C-A774-03AD9265F6B7}"/>
              </a:ext>
            </a:extLst>
          </p:cNvPr>
          <p:cNvSpPr/>
          <p:nvPr/>
        </p:nvSpPr>
        <p:spPr>
          <a:xfrm>
            <a:off x="0" y="0"/>
            <a:ext cx="7772399" cy="10058400"/>
          </a:xfrm>
          <a:prstGeom prst="rect">
            <a:avLst/>
          </a:prstGeom>
          <a:solidFill>
            <a:srgbClr val="00A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descr="A picture containing person, people, group, conference room&#10;&#10;Description automatically generated">
            <a:extLst>
              <a:ext uri="{FF2B5EF4-FFF2-40B4-BE49-F238E27FC236}">
                <a16:creationId xmlns:a16="http://schemas.microsoft.com/office/drawing/2014/main" id="{9E17C8E6-484C-7E4D-B268-5977CCD9A2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005782" y="5573476"/>
            <a:ext cx="5766619" cy="4488022"/>
          </a:xfrm>
          <a:prstGeom prst="rect">
            <a:avLst/>
          </a:prstGeom>
        </p:spPr>
      </p:pic>
      <p:sp>
        <p:nvSpPr>
          <p:cNvPr id="5" name="Rechteck">
            <a:extLst>
              <a:ext uri="{FF2B5EF4-FFF2-40B4-BE49-F238E27FC236}">
                <a16:creationId xmlns:a16="http://schemas.microsoft.com/office/drawing/2014/main" id="{D4835859-608C-5641-ACF7-EE2E39AFCF55}"/>
              </a:ext>
            </a:extLst>
          </p:cNvPr>
          <p:cNvSpPr/>
          <p:nvPr/>
        </p:nvSpPr>
        <p:spPr>
          <a:xfrm>
            <a:off x="1" y="-150312"/>
            <a:ext cx="6254495" cy="6986016"/>
          </a:xfrm>
          <a:prstGeom prst="rect">
            <a:avLst/>
          </a:prstGeom>
          <a:solidFill>
            <a:srgbClr val="00589B"/>
          </a:solidFill>
          <a:ln w="3175">
            <a:miter lim="400000"/>
          </a:ln>
        </p:spPr>
        <p:txBody>
          <a:bodyPr lIns="50800" tIns="50800" rIns="50800" bIns="50800" anchor="ctr"/>
          <a:lstStyle/>
          <a:p>
            <a:pPr algn="ctr">
              <a:lnSpc>
                <a:spcPct val="100000"/>
              </a:lnSpc>
              <a:defRPr sz="3200">
                <a:solidFill>
                  <a:srgbClr val="0A9BA0"/>
                </a:solidFill>
                <a:latin typeface="Helvetica Light"/>
                <a:ea typeface="Helvetica Light"/>
                <a:cs typeface="Helvetica Light"/>
                <a:sym typeface="Helvetica Light"/>
              </a:defRPr>
            </a:pPr>
            <a:endParaRPr/>
          </a:p>
        </p:txBody>
      </p:sp>
      <p:sp>
        <p:nvSpPr>
          <p:cNvPr id="6" name="Rectangle 27">
            <a:extLst>
              <a:ext uri="{FF2B5EF4-FFF2-40B4-BE49-F238E27FC236}">
                <a16:creationId xmlns:a16="http://schemas.microsoft.com/office/drawing/2014/main" id="{03FBCCFB-1D24-FD4C-AB68-B45144A6CEC7}"/>
              </a:ext>
            </a:extLst>
          </p:cNvPr>
          <p:cNvSpPr txBox="1"/>
          <p:nvPr/>
        </p:nvSpPr>
        <p:spPr>
          <a:xfrm>
            <a:off x="438709" y="354082"/>
            <a:ext cx="3760838" cy="52322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20" rIns="45719" bIns="45720" anchor="t">
            <a:spAutoFit/>
          </a:bodyPr>
          <a:lstStyle/>
          <a:p>
            <a:pPr>
              <a:defRPr>
                <a:solidFill>
                  <a:srgbClr val="FFFFFF"/>
                </a:solidFill>
              </a:defRPr>
            </a:pPr>
            <a:r>
              <a:rPr lang="en-US" sz="2800" b="1" dirty="0">
                <a:solidFill>
                  <a:schemeClr val="bg1"/>
                </a:solidFill>
                <a:latin typeface="Avenir Heavy"/>
              </a:rPr>
              <a:t>ICHRA Costs</a:t>
            </a:r>
            <a:endParaRPr lang="en-US" dirty="0"/>
          </a:p>
        </p:txBody>
      </p:sp>
      <p:sp>
        <p:nvSpPr>
          <p:cNvPr id="7" name="TextBox 6">
            <a:extLst>
              <a:ext uri="{FF2B5EF4-FFF2-40B4-BE49-F238E27FC236}">
                <a16:creationId xmlns:a16="http://schemas.microsoft.com/office/drawing/2014/main" id="{C043228D-89A1-F142-A153-779B68BCE946}"/>
              </a:ext>
            </a:extLst>
          </p:cNvPr>
          <p:cNvSpPr txBox="1"/>
          <p:nvPr/>
        </p:nvSpPr>
        <p:spPr>
          <a:xfrm>
            <a:off x="1142896" y="1178298"/>
            <a:ext cx="4728334" cy="449353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300" b="1" dirty="0">
                <a:solidFill>
                  <a:schemeClr val="bg1"/>
                </a:solidFill>
                <a:latin typeface="Avenir Black" panose="02000503020000020003" pitchFamily="2" charset="0"/>
                <a:cs typeface="Calibri"/>
              </a:rPr>
              <a:t>$250 Annual Plan Document Setup Fee</a:t>
            </a:r>
          </a:p>
          <a:p>
            <a:r>
              <a:rPr lang="en-US" sz="1300" dirty="0">
                <a:solidFill>
                  <a:schemeClr val="bg1"/>
                </a:solidFill>
                <a:latin typeface="Avenir Book" panose="02000503020000020003" pitchFamily="2" charset="0"/>
                <a:ea typeface="Calibri" panose="020F0502020204030204" pitchFamily="34" charset="0"/>
                <a:cs typeface="Calibri"/>
              </a:rPr>
              <a:t>Each year affordability testing and compliance will be reviewed, and you have the chance to make updates to your ICHRA contribution.  After the annual compliance review you will receive a new calendar year ICHRA plan document.</a:t>
            </a:r>
            <a:endParaRPr lang="en-US" sz="1300" dirty="0">
              <a:solidFill>
                <a:schemeClr val="bg1"/>
              </a:solidFill>
              <a:effectLst/>
              <a:latin typeface="Avenir Book" panose="02000503020000020003" pitchFamily="2" charset="0"/>
              <a:ea typeface="Calibri" panose="020F0502020204030204" pitchFamily="34" charset="0"/>
              <a:cs typeface="Calibri" panose="020F0502020204030204" pitchFamily="34" charset="0"/>
            </a:endParaRPr>
          </a:p>
          <a:p>
            <a:endParaRPr lang="en-US" sz="1300" dirty="0">
              <a:solidFill>
                <a:schemeClr val="bg1"/>
              </a:solidFill>
              <a:latin typeface="Avenir Book" panose="02000503020000020003" pitchFamily="2" charset="0"/>
              <a:ea typeface="Calibri" panose="020F0502020204030204" pitchFamily="34" charset="0"/>
              <a:cs typeface="Calibri" panose="020F0502020204030204" pitchFamily="34" charset="0"/>
            </a:endParaRPr>
          </a:p>
          <a:p>
            <a:r>
              <a:rPr lang="en-US" sz="1300" b="1" dirty="0">
                <a:solidFill>
                  <a:schemeClr val="bg1"/>
                </a:solidFill>
                <a:latin typeface="Avenir Black" panose="02000503020000020003" pitchFamily="2" charset="0"/>
                <a:cs typeface="Calibri"/>
              </a:rPr>
              <a:t>$20 Per Enrolled Per Month (PEPM) Minimum $200 Monthly Administration Costs</a:t>
            </a:r>
          </a:p>
          <a:p>
            <a:r>
              <a:rPr lang="en-US" sz="1300" dirty="0">
                <a:solidFill>
                  <a:schemeClr val="bg1"/>
                </a:solidFill>
                <a:latin typeface="Avenir Book" panose="02000503020000020003" pitchFamily="2" charset="0"/>
                <a:ea typeface="Calibri" panose="020F0502020204030204" pitchFamily="34" charset="0"/>
                <a:cs typeface="Calibri"/>
              </a:rPr>
              <a:t>Benefitbay will provide the monthly system access, software updates, employee and employer experience for the ICHRA solutions based on the actively enrolled employee count.  This includes unlimited access to the ARC accounts, employer visibility into carrier payments made, benefitbay support and success services to ensure you have a great ICHRA experience.</a:t>
            </a:r>
            <a:endParaRPr lang="en-US" sz="1300" dirty="0">
              <a:solidFill>
                <a:schemeClr val="bg1"/>
              </a:solidFill>
              <a:effectLst/>
              <a:latin typeface="Avenir Book" panose="02000503020000020003" pitchFamily="2" charset="0"/>
              <a:ea typeface="Calibri" panose="020F0502020204030204" pitchFamily="34" charset="0"/>
              <a:cs typeface="Calibri" panose="020F0502020204030204" pitchFamily="34" charset="0"/>
            </a:endParaRPr>
          </a:p>
          <a:p>
            <a:endParaRPr lang="en-US" sz="1300" dirty="0">
              <a:solidFill>
                <a:schemeClr val="bg1"/>
              </a:solidFill>
              <a:latin typeface="Avenir Book" panose="02000503020000020003" pitchFamily="2" charset="0"/>
              <a:ea typeface="Calibri" panose="020F0502020204030204" pitchFamily="34" charset="0"/>
              <a:cs typeface="Calibri" panose="020F0502020204030204" pitchFamily="34" charset="0"/>
            </a:endParaRPr>
          </a:p>
          <a:p>
            <a:r>
              <a:rPr lang="en-US" sz="1300" b="1" dirty="0">
                <a:solidFill>
                  <a:schemeClr val="bg1"/>
                </a:solidFill>
                <a:latin typeface="Avenir Black" panose="02000503020000020003" pitchFamily="2" charset="0"/>
                <a:cs typeface="Calibri"/>
              </a:rPr>
              <a:t>$20 PEPM Agency Consulting Fee</a:t>
            </a:r>
          </a:p>
          <a:p>
            <a:r>
              <a:rPr lang="en-US" sz="1300" dirty="0">
                <a:solidFill>
                  <a:schemeClr val="bg1"/>
                </a:solidFill>
                <a:latin typeface="Avenir Book" panose="02000503020000020003" pitchFamily="2" charset="0"/>
                <a:ea typeface="Calibri" panose="020F0502020204030204" pitchFamily="34" charset="0"/>
                <a:cs typeface="Calibri"/>
              </a:rPr>
              <a:t>Benefitbay will provide a consolidated Invoice for both the benefitbay administrative costs and your Agent's consulting fee. These fees are billed monthly based on the Actively enrolled employee count as-of the first of the month.</a:t>
            </a:r>
          </a:p>
          <a:p>
            <a:pPr marL="0" marR="0">
              <a:spcBef>
                <a:spcPts val="0"/>
              </a:spcBef>
            </a:pPr>
            <a:endParaRPr lang="en-US" sz="13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A47A7B9-38E9-6C40-9E8F-6D1DAEF92614}"/>
              </a:ext>
            </a:extLst>
          </p:cNvPr>
          <p:cNvSpPr txBox="1"/>
          <p:nvPr/>
        </p:nvSpPr>
        <p:spPr>
          <a:xfrm>
            <a:off x="540579" y="1192535"/>
            <a:ext cx="320922" cy="369332"/>
          </a:xfrm>
          <a:prstGeom prst="rect">
            <a:avLst/>
          </a:prstGeom>
          <a:noFill/>
        </p:spPr>
        <p:txBody>
          <a:bodyPr wrap="none" rtlCol="0">
            <a:spAutoFit/>
          </a:bodyPr>
          <a:lstStyle/>
          <a:p>
            <a:r>
              <a:rPr lang="en-US" b="1" dirty="0">
                <a:solidFill>
                  <a:schemeClr val="bg1"/>
                </a:solidFill>
                <a:latin typeface="Avenir Heavy" panose="02000503020000020003" pitchFamily="2" charset="0"/>
              </a:rPr>
              <a:t>1</a:t>
            </a:r>
          </a:p>
        </p:txBody>
      </p:sp>
      <p:sp>
        <p:nvSpPr>
          <p:cNvPr id="11" name="TextBox 10">
            <a:extLst>
              <a:ext uri="{FF2B5EF4-FFF2-40B4-BE49-F238E27FC236}">
                <a16:creationId xmlns:a16="http://schemas.microsoft.com/office/drawing/2014/main" id="{31555FB7-B803-D94B-B5D8-A9805D3A5A70}"/>
              </a:ext>
            </a:extLst>
          </p:cNvPr>
          <p:cNvSpPr txBox="1"/>
          <p:nvPr/>
        </p:nvSpPr>
        <p:spPr>
          <a:xfrm>
            <a:off x="528884" y="2380343"/>
            <a:ext cx="320922" cy="369332"/>
          </a:xfrm>
          <a:prstGeom prst="rect">
            <a:avLst/>
          </a:prstGeom>
          <a:noFill/>
        </p:spPr>
        <p:txBody>
          <a:bodyPr wrap="none" rtlCol="0">
            <a:spAutoFit/>
          </a:bodyPr>
          <a:lstStyle/>
          <a:p>
            <a:r>
              <a:rPr lang="en-US" b="1" dirty="0">
                <a:solidFill>
                  <a:schemeClr val="bg1"/>
                </a:solidFill>
                <a:latin typeface="Avenir Heavy" panose="02000503020000020003" pitchFamily="2" charset="0"/>
              </a:rPr>
              <a:t>2</a:t>
            </a:r>
          </a:p>
        </p:txBody>
      </p:sp>
      <p:sp>
        <p:nvSpPr>
          <p:cNvPr id="12" name="TextBox 11">
            <a:extLst>
              <a:ext uri="{FF2B5EF4-FFF2-40B4-BE49-F238E27FC236}">
                <a16:creationId xmlns:a16="http://schemas.microsoft.com/office/drawing/2014/main" id="{8781C2EF-1D8E-F447-80C2-3B123AF82389}"/>
              </a:ext>
            </a:extLst>
          </p:cNvPr>
          <p:cNvSpPr txBox="1"/>
          <p:nvPr/>
        </p:nvSpPr>
        <p:spPr>
          <a:xfrm>
            <a:off x="533802" y="4336944"/>
            <a:ext cx="320922" cy="369332"/>
          </a:xfrm>
          <a:prstGeom prst="rect">
            <a:avLst/>
          </a:prstGeom>
          <a:noFill/>
        </p:spPr>
        <p:txBody>
          <a:bodyPr wrap="none" rtlCol="0">
            <a:spAutoFit/>
          </a:bodyPr>
          <a:lstStyle/>
          <a:p>
            <a:r>
              <a:rPr lang="en-US" b="1" dirty="0">
                <a:solidFill>
                  <a:schemeClr val="bg1"/>
                </a:solidFill>
                <a:latin typeface="Avenir Heavy" panose="02000503020000020003" pitchFamily="2" charset="0"/>
              </a:rPr>
              <a:t>3</a:t>
            </a:r>
          </a:p>
        </p:txBody>
      </p:sp>
      <p:sp>
        <p:nvSpPr>
          <p:cNvPr id="14" name="TextBox 13">
            <a:extLst>
              <a:ext uri="{FF2B5EF4-FFF2-40B4-BE49-F238E27FC236}">
                <a16:creationId xmlns:a16="http://schemas.microsoft.com/office/drawing/2014/main" id="{9C5F7B61-8984-A84C-94A9-FE878344890C}"/>
              </a:ext>
            </a:extLst>
          </p:cNvPr>
          <p:cNvSpPr txBox="1"/>
          <p:nvPr/>
        </p:nvSpPr>
        <p:spPr>
          <a:xfrm>
            <a:off x="494213" y="4877974"/>
            <a:ext cx="184731" cy="369332"/>
          </a:xfrm>
          <a:prstGeom prst="rect">
            <a:avLst/>
          </a:prstGeom>
          <a:noFill/>
        </p:spPr>
        <p:txBody>
          <a:bodyPr wrap="none" lIns="91440" tIns="45720" rIns="91440" bIns="45720" rtlCol="0" anchor="t">
            <a:spAutoFit/>
          </a:bodyPr>
          <a:lstStyle/>
          <a:p>
            <a:endParaRPr lang="en-US" b="1" dirty="0">
              <a:solidFill>
                <a:schemeClr val="bg1"/>
              </a:solidFill>
              <a:latin typeface="Avenir Heavy" panose="02000503020000020003" pitchFamily="2" charset="0"/>
            </a:endParaRPr>
          </a:p>
        </p:txBody>
      </p:sp>
    </p:spTree>
    <p:extLst>
      <p:ext uri="{BB962C8B-B14F-4D97-AF65-F5344CB8AC3E}">
        <p14:creationId xmlns:p14="http://schemas.microsoft.com/office/powerpoint/2010/main" val="3761830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54D3CCE-7E3E-C54B-8E5D-8F08CE85BF1F}"/>
              </a:ext>
            </a:extLst>
          </p:cNvPr>
          <p:cNvGrpSpPr/>
          <p:nvPr/>
        </p:nvGrpSpPr>
        <p:grpSpPr>
          <a:xfrm>
            <a:off x="684206" y="969655"/>
            <a:ext cx="6403988" cy="9088745"/>
            <a:chOff x="1321984" y="3360675"/>
            <a:chExt cx="13327720" cy="18915124"/>
          </a:xfrm>
        </p:grpSpPr>
        <p:sp>
          <p:nvSpPr>
            <p:cNvPr id="4" name="Rectangle 27">
              <a:extLst>
                <a:ext uri="{FF2B5EF4-FFF2-40B4-BE49-F238E27FC236}">
                  <a16:creationId xmlns:a16="http://schemas.microsoft.com/office/drawing/2014/main" id="{2401C908-3F40-C042-9D82-5C25B89075DA}"/>
                </a:ext>
              </a:extLst>
            </p:cNvPr>
            <p:cNvSpPr txBox="1"/>
            <p:nvPr/>
          </p:nvSpPr>
          <p:spPr>
            <a:xfrm>
              <a:off x="1368207" y="3360675"/>
              <a:ext cx="13281497" cy="14732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lang="en-US" sz="2000" b="1" dirty="0">
                  <a:latin typeface="Avenir Heavy" panose="02000503020000020003" pitchFamily="2" charset="0"/>
                </a:rPr>
                <a:t>Personalized Benefits for the Modern Workplace </a:t>
              </a:r>
            </a:p>
            <a:p>
              <a:r>
                <a:rPr lang="en-US" sz="2000" b="1" dirty="0">
                  <a:latin typeface="Avenir Heavy" panose="02000503020000020003" pitchFamily="2" charset="0"/>
                </a:rPr>
                <a:t>A New Way to Offer Benefits to Your Employees</a:t>
              </a:r>
              <a:endParaRPr sz="2000" b="1" dirty="0">
                <a:latin typeface="Avenir Heavy" panose="02000503020000020003" pitchFamily="2" charset="0"/>
              </a:endParaRPr>
            </a:p>
          </p:txBody>
        </p:sp>
        <p:sp>
          <p:nvSpPr>
            <p:cNvPr id="5" name="Rechteck">
              <a:extLst>
                <a:ext uri="{FF2B5EF4-FFF2-40B4-BE49-F238E27FC236}">
                  <a16:creationId xmlns:a16="http://schemas.microsoft.com/office/drawing/2014/main" id="{AFAE9F90-EBB3-294F-8275-821CCAA554EE}"/>
                </a:ext>
              </a:extLst>
            </p:cNvPr>
            <p:cNvSpPr/>
            <p:nvPr/>
          </p:nvSpPr>
          <p:spPr>
            <a:xfrm>
              <a:off x="1343857" y="12275572"/>
              <a:ext cx="13191525" cy="2142027"/>
            </a:xfrm>
            <a:prstGeom prst="rect">
              <a:avLst/>
            </a:prstGeom>
            <a:solidFill>
              <a:srgbClr val="F0EFE9"/>
            </a:solidFill>
            <a:ln w="3175">
              <a:miter lim="400000"/>
            </a:ln>
          </p:spPr>
          <p:txBody>
            <a:bodyPr lIns="50800" tIns="50800" rIns="50800" bIns="50800" anchor="ctr"/>
            <a:lstStyle/>
            <a:p>
              <a:pPr algn="ctr">
                <a:lnSpc>
                  <a:spcPct val="100000"/>
                </a:lnSpc>
                <a:defRPr sz="3200">
                  <a:solidFill>
                    <a:srgbClr val="FFFFFF"/>
                  </a:solidFill>
                  <a:latin typeface="Helvetica Light"/>
                  <a:ea typeface="Helvetica Light"/>
                  <a:cs typeface="Helvetica Light"/>
                  <a:sym typeface="Helvetica Light"/>
                </a:defRPr>
              </a:pPr>
              <a:endParaRPr/>
            </a:p>
          </p:txBody>
        </p:sp>
        <p:sp>
          <p:nvSpPr>
            <p:cNvPr id="6" name="Sedma diam dnie nonumy eirmod tempor invidunt utony the labore etodre dolore magna aliquyam desando frond iron lares in this greadon.">
              <a:extLst>
                <a:ext uri="{FF2B5EF4-FFF2-40B4-BE49-F238E27FC236}">
                  <a16:creationId xmlns:a16="http://schemas.microsoft.com/office/drawing/2014/main" id="{7E6A7A32-ABEE-8B43-A585-A6DF81A65362}"/>
                </a:ext>
              </a:extLst>
            </p:cNvPr>
            <p:cNvSpPr txBox="1"/>
            <p:nvPr/>
          </p:nvSpPr>
          <p:spPr>
            <a:xfrm>
              <a:off x="1321984" y="12697795"/>
              <a:ext cx="13101554" cy="1438795"/>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800">
                  <a:solidFill>
                    <a:srgbClr val="0B0C11"/>
                  </a:solidFill>
                  <a:latin typeface="Roboto-Light"/>
                  <a:ea typeface="Roboto-Light"/>
                  <a:cs typeface="Roboto-Light"/>
                  <a:sym typeface="Roboto-Light"/>
                </a:defRPr>
              </a:lvl1pPr>
            </a:lstStyle>
            <a:p>
              <a:pPr algn="ctr">
                <a:lnSpc>
                  <a:spcPct val="107000"/>
                </a:lnSpc>
                <a:spcAft>
                  <a:spcPts val="800"/>
                </a:spcAft>
              </a:pPr>
              <a:r>
                <a:rPr lang="en-US" sz="1200" dirty="0">
                  <a:solidFill>
                    <a:schemeClr val="tx1">
                      <a:lumMod val="90000"/>
                      <a:lumOff val="10000"/>
                    </a:schemeClr>
                  </a:solidFill>
                  <a:latin typeface="Avenir Medium" panose="02000503020000020003" pitchFamily="2" charset="0"/>
                  <a:ea typeface="Calibri" panose="020F0502020204030204" pitchFamily="34" charset="0"/>
                  <a:cs typeface="Times New Roman" panose="02020603050405020304" pitchFamily="18" charset="0"/>
                </a:rPr>
                <a:t>ICHRA provides a more logical solution, where employers provide a “defined contribution” and enable employees to shop for a plan that meets their family’s specific requirements.</a:t>
              </a:r>
            </a:p>
          </p:txBody>
        </p:sp>
        <p:pic>
          <p:nvPicPr>
            <p:cNvPr id="8" name="Picture Placeholder 3" descr="A group of people looking at a book&#10;&#10;Description automatically generated with medium confidence">
              <a:extLst>
                <a:ext uri="{FF2B5EF4-FFF2-40B4-BE49-F238E27FC236}">
                  <a16:creationId xmlns:a16="http://schemas.microsoft.com/office/drawing/2014/main" id="{5F6F938D-B73F-0542-A5DF-D9AF3E7707C5}"/>
                </a:ext>
              </a:extLst>
            </p:cNvPr>
            <p:cNvPicPr>
              <a:picLocks noChangeAspect="1"/>
            </p:cNvPicPr>
            <p:nvPr/>
          </p:nvPicPr>
          <p:blipFill rotWithShape="1">
            <a:blip r:embed="rId2">
              <a:extLst>
                <a:ext uri="{28A0092B-C50C-407E-A947-70E740481C1C}">
                  <a14:useLocalDpi xmlns:a14="http://schemas.microsoft.com/office/drawing/2010/main" val="0"/>
                </a:ext>
              </a:extLst>
            </a:blip>
            <a:srcRect t="3" b="77"/>
            <a:stretch/>
          </p:blipFill>
          <p:spPr>
            <a:xfrm>
              <a:off x="1368211" y="14478000"/>
              <a:ext cx="13167171" cy="7797799"/>
            </a:xfrm>
            <a:prstGeom prst="rect">
              <a:avLst/>
            </a:prstGeom>
          </p:spPr>
        </p:pic>
        <p:sp>
          <p:nvSpPr>
            <p:cNvPr id="9" name="Rectangle 27">
              <a:extLst>
                <a:ext uri="{FF2B5EF4-FFF2-40B4-BE49-F238E27FC236}">
                  <a16:creationId xmlns:a16="http://schemas.microsoft.com/office/drawing/2014/main" id="{D252C9B1-1FA7-4C4A-AED7-456D6E8DC948}"/>
                </a:ext>
              </a:extLst>
            </p:cNvPr>
            <p:cNvSpPr txBox="1"/>
            <p:nvPr/>
          </p:nvSpPr>
          <p:spPr>
            <a:xfrm>
              <a:off x="1368207" y="5292151"/>
              <a:ext cx="13191525" cy="653689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120000"/>
                </a:lnSpc>
                <a:defRPr sz="2800">
                  <a:solidFill>
                    <a:srgbClr val="0B0C11"/>
                  </a:solidFill>
                  <a:latin typeface="Roboto-Light"/>
                  <a:ea typeface="Roboto-Light"/>
                  <a:cs typeface="Roboto-Light"/>
                  <a:sym typeface="Roboto-Light"/>
                </a:defRPr>
              </a:lvl1pPr>
            </a:lstStyle>
            <a:p>
              <a:pPr>
                <a:lnSpc>
                  <a:spcPct val="107000"/>
                </a:lnSpc>
                <a:spcAft>
                  <a:spcPts val="800"/>
                </a:spcAft>
              </a:pPr>
              <a:r>
                <a:rPr lang="en-US" sz="1200" dirty="0">
                  <a:solidFill>
                    <a:schemeClr val="tx1">
                      <a:lumMod val="90000"/>
                      <a:lumOff val="10000"/>
                    </a:schemeClr>
                  </a:solidFill>
                  <a:latin typeface="Avenir Book" panose="02000503020000020003" pitchFamily="2" charset="0"/>
                  <a:ea typeface="Calibri" panose="020F0502020204030204" pitchFamily="34" charset="0"/>
                  <a:cs typeface="Times New Roman" panose="02020603050405020304" pitchFamily="18" charset="0"/>
                </a:rPr>
                <a:t>At benefitbay, we are </a:t>
              </a:r>
              <a:r>
                <a:rPr lang="en-US" sz="1200" b="1" dirty="0">
                  <a:solidFill>
                    <a:schemeClr val="tx1">
                      <a:lumMod val="90000"/>
                      <a:lumOff val="10000"/>
                    </a:schemeClr>
                  </a:solidFill>
                  <a:latin typeface="Avenir Book" panose="02000503020000020003" pitchFamily="2" charset="0"/>
                  <a:ea typeface="Calibri" panose="020F0502020204030204" pitchFamily="34" charset="0"/>
                  <a:cs typeface="Times New Roman" panose="02020603050405020304" pitchFamily="18" charset="0"/>
                </a:rPr>
                <a:t>committed</a:t>
              </a:r>
              <a:r>
                <a:rPr lang="en-US" sz="1200" dirty="0">
                  <a:solidFill>
                    <a:schemeClr val="tx1">
                      <a:lumMod val="90000"/>
                      <a:lumOff val="10000"/>
                    </a:schemeClr>
                  </a:solidFill>
                  <a:latin typeface="Avenir Book" panose="02000503020000020003" pitchFamily="2" charset="0"/>
                  <a:ea typeface="Calibri" panose="020F0502020204030204" pitchFamily="34" charset="0"/>
                  <a:cs typeface="Times New Roman" panose="02020603050405020304" pitchFamily="18" charset="0"/>
                </a:rPr>
                <a:t> to unlocking the power of personalized benefits for our customers.  </a:t>
              </a:r>
            </a:p>
            <a:p>
              <a:pPr>
                <a:lnSpc>
                  <a:spcPct val="107000"/>
                </a:lnSpc>
                <a:spcAft>
                  <a:spcPts val="800"/>
                </a:spcAft>
              </a:pPr>
              <a:endParaRPr lang="en-US" sz="400" dirty="0">
                <a:solidFill>
                  <a:schemeClr val="tx1">
                    <a:lumMod val="90000"/>
                    <a:lumOff val="10000"/>
                  </a:schemeClr>
                </a:solidFill>
                <a:latin typeface="Avenir Book" panose="02000503020000020003" pitchFamily="2"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chemeClr val="tx1">
                      <a:lumMod val="90000"/>
                      <a:lumOff val="10000"/>
                    </a:schemeClr>
                  </a:solidFill>
                  <a:latin typeface="Avenir Book" panose="02000503020000020003" pitchFamily="2" charset="0"/>
                  <a:ea typeface="Calibri" panose="020F0502020204030204" pitchFamily="34" charset="0"/>
                  <a:cs typeface="Times New Roman" panose="02020603050405020304" pitchFamily="18" charset="0"/>
                </a:rPr>
                <a:t>We believe that by </a:t>
              </a:r>
              <a:r>
                <a:rPr lang="en-US" sz="1200" b="1" dirty="0">
                  <a:solidFill>
                    <a:schemeClr val="tx1">
                      <a:lumMod val="90000"/>
                      <a:lumOff val="10000"/>
                    </a:schemeClr>
                  </a:solidFill>
                  <a:latin typeface="Avenir Book" panose="02000503020000020003" pitchFamily="2" charset="0"/>
                  <a:ea typeface="Calibri" panose="020F0502020204030204" pitchFamily="34" charset="0"/>
                  <a:cs typeface="Times New Roman" panose="02020603050405020304" pitchFamily="18" charset="0"/>
                </a:rPr>
                <a:t>empowering employers </a:t>
              </a:r>
              <a:r>
                <a:rPr lang="en-US" sz="1200" dirty="0">
                  <a:solidFill>
                    <a:schemeClr val="tx1">
                      <a:lumMod val="90000"/>
                      <a:lumOff val="10000"/>
                    </a:schemeClr>
                  </a:solidFill>
                  <a:latin typeface="Avenir Book" panose="02000503020000020003" pitchFamily="2" charset="0"/>
                  <a:ea typeface="Calibri" panose="020F0502020204030204" pitchFamily="34" charset="0"/>
                  <a:cs typeface="Times New Roman" panose="02020603050405020304" pitchFamily="18" charset="0"/>
                </a:rPr>
                <a:t>to leverage Individual Coverage Health Reimbursement Arrangements (ICHRA) we can help put the employee back at the center of your </a:t>
              </a:r>
              <a:r>
                <a:rPr lang="en-US" sz="1200" b="1" dirty="0">
                  <a:solidFill>
                    <a:schemeClr val="tx1">
                      <a:lumMod val="90000"/>
                      <a:lumOff val="10000"/>
                    </a:schemeClr>
                  </a:solidFill>
                  <a:latin typeface="Avenir Book" panose="02000503020000020003" pitchFamily="2" charset="0"/>
                  <a:ea typeface="Calibri" panose="020F0502020204030204" pitchFamily="34" charset="0"/>
                  <a:cs typeface="Times New Roman" panose="02020603050405020304" pitchFamily="18" charset="0"/>
                </a:rPr>
                <a:t>employee benefits package</a:t>
              </a:r>
              <a:r>
                <a:rPr lang="en-US" sz="1200" dirty="0">
                  <a:solidFill>
                    <a:schemeClr val="tx1">
                      <a:lumMod val="90000"/>
                      <a:lumOff val="10000"/>
                    </a:schemeClr>
                  </a:solidFill>
                  <a:latin typeface="Avenir Book" panose="02000503020000020003" pitchFamily="2" charset="0"/>
                  <a:ea typeface="Calibri" panose="020F0502020204030204" pitchFamily="34" charset="0"/>
                  <a:cs typeface="Times New Roman" panose="02020603050405020304" pitchFamily="18" charset="0"/>
                </a:rPr>
                <a:t>.  </a:t>
              </a:r>
            </a:p>
            <a:p>
              <a:pPr>
                <a:lnSpc>
                  <a:spcPct val="107000"/>
                </a:lnSpc>
                <a:spcAft>
                  <a:spcPts val="800"/>
                </a:spcAft>
              </a:pPr>
              <a:endParaRPr lang="en-US" sz="400" dirty="0">
                <a:solidFill>
                  <a:schemeClr val="tx1">
                    <a:lumMod val="90000"/>
                    <a:lumOff val="10000"/>
                  </a:schemeClr>
                </a:solidFill>
                <a:latin typeface="Avenir Book" panose="02000503020000020003" pitchFamily="2"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chemeClr val="tx1">
                      <a:lumMod val="90000"/>
                      <a:lumOff val="10000"/>
                    </a:schemeClr>
                  </a:solidFill>
                  <a:latin typeface="Avenir Book" panose="02000503020000020003" pitchFamily="2" charset="0"/>
                  <a:ea typeface="Calibri" panose="020F0502020204030204" pitchFamily="34" charset="0"/>
                  <a:cs typeface="Times New Roman" panose="02020603050405020304" pitchFamily="18" charset="0"/>
                </a:rPr>
                <a:t>With </a:t>
              </a:r>
              <a:r>
                <a:rPr lang="en-US" sz="1200" b="1" dirty="0">
                  <a:solidFill>
                    <a:schemeClr val="tx1">
                      <a:lumMod val="90000"/>
                      <a:lumOff val="10000"/>
                    </a:schemeClr>
                  </a:solidFill>
                  <a:latin typeface="Avenir Book" panose="02000503020000020003" pitchFamily="2" charset="0"/>
                  <a:ea typeface="Calibri" panose="020F0502020204030204" pitchFamily="34" charset="0"/>
                  <a:cs typeface="Times New Roman" panose="02020603050405020304" pitchFamily="18" charset="0"/>
                </a:rPr>
                <a:t>security</a:t>
              </a:r>
              <a:r>
                <a:rPr lang="en-US" sz="1200" dirty="0">
                  <a:solidFill>
                    <a:schemeClr val="tx1">
                      <a:lumMod val="90000"/>
                      <a:lumOff val="10000"/>
                    </a:schemeClr>
                  </a:solidFill>
                  <a:latin typeface="Avenir Book" panose="02000503020000020003" pitchFamily="2" charset="0"/>
                  <a:ea typeface="Calibri" panose="020F0502020204030204" pitchFamily="34" charset="0"/>
                  <a:cs typeface="Times New Roman" panose="02020603050405020304" pitchFamily="18" charset="0"/>
                </a:rPr>
                <a:t> top-of-mind benefitbay protects your employee data with the industry’s only </a:t>
              </a:r>
              <a:r>
                <a:rPr lang="en-US" sz="1200" b="1" dirty="0">
                  <a:solidFill>
                    <a:schemeClr val="tx1">
                      <a:lumMod val="90000"/>
                      <a:lumOff val="10000"/>
                    </a:schemeClr>
                  </a:solidFill>
                  <a:latin typeface="Avenir Book" panose="02000503020000020003" pitchFamily="2" charset="0"/>
                  <a:ea typeface="Calibri" panose="020F0502020204030204" pitchFamily="34" charset="0"/>
                  <a:cs typeface="Times New Roman" panose="02020603050405020304" pitchFamily="18" charset="0"/>
                </a:rPr>
                <a:t>SOC II complaint </a:t>
              </a:r>
              <a:r>
                <a:rPr lang="en-US" sz="1200" dirty="0">
                  <a:solidFill>
                    <a:schemeClr val="tx1">
                      <a:lumMod val="90000"/>
                      <a:lumOff val="10000"/>
                    </a:schemeClr>
                  </a:solidFill>
                  <a:latin typeface="Avenir Book" panose="02000503020000020003" pitchFamily="2" charset="0"/>
                  <a:ea typeface="Calibri" panose="020F0502020204030204" pitchFamily="34" charset="0"/>
                  <a:cs typeface="Times New Roman" panose="02020603050405020304" pitchFamily="18" charset="0"/>
                </a:rPr>
                <a:t>system.  HIPPA and ERISA compliance is important to you, to your employees so we ensure it is important to us.  We’ve got your data protected inside the benefitbay ICHRA experience.</a:t>
              </a:r>
            </a:p>
            <a:p>
              <a:pPr>
                <a:lnSpc>
                  <a:spcPct val="107000"/>
                </a:lnSpc>
                <a:spcAft>
                  <a:spcPts val="800"/>
                </a:spcAft>
              </a:pPr>
              <a:endParaRPr lang="en-US" sz="400" dirty="0">
                <a:solidFill>
                  <a:schemeClr val="tx1">
                    <a:lumMod val="90000"/>
                    <a:lumOff val="10000"/>
                  </a:schemeClr>
                </a:solidFill>
                <a:latin typeface="Avenir Book" panose="02000503020000020003" pitchFamily="2"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chemeClr val="tx1">
                      <a:lumMod val="90000"/>
                      <a:lumOff val="10000"/>
                    </a:schemeClr>
                  </a:solidFill>
                  <a:latin typeface="Avenir Book" panose="02000503020000020003" pitchFamily="2" charset="0"/>
                  <a:ea typeface="Calibri" panose="020F0502020204030204" pitchFamily="34" charset="0"/>
                  <a:cs typeface="Times New Roman" panose="02020603050405020304" pitchFamily="18" charset="0"/>
                </a:rPr>
                <a:t>We are proud to partner with your Insurance Agent to help </a:t>
              </a:r>
              <a:r>
                <a:rPr lang="en-US" sz="1200" b="1" dirty="0">
                  <a:solidFill>
                    <a:schemeClr val="tx1">
                      <a:lumMod val="90000"/>
                      <a:lumOff val="10000"/>
                    </a:schemeClr>
                  </a:solidFill>
                  <a:latin typeface="Avenir Book" panose="02000503020000020003" pitchFamily="2" charset="0"/>
                  <a:ea typeface="Calibri" panose="020F0502020204030204" pitchFamily="34" charset="0"/>
                  <a:cs typeface="Times New Roman" panose="02020603050405020304" pitchFamily="18" charset="0"/>
                </a:rPr>
                <a:t>unlock personalized benefits </a:t>
              </a:r>
              <a:r>
                <a:rPr lang="en-US" sz="1200" dirty="0">
                  <a:solidFill>
                    <a:schemeClr val="tx1">
                      <a:lumMod val="90000"/>
                      <a:lumOff val="10000"/>
                    </a:schemeClr>
                  </a:solidFill>
                  <a:latin typeface="Avenir Book" panose="02000503020000020003" pitchFamily="2" charset="0"/>
                  <a:ea typeface="Calibri" panose="020F0502020204030204" pitchFamily="34" charset="0"/>
                  <a:cs typeface="Times New Roman" panose="02020603050405020304" pitchFamily="18" charset="0"/>
                </a:rPr>
                <a:t>for your population.  Welcome to </a:t>
              </a:r>
              <a:r>
                <a:rPr lang="en-US" sz="1200" b="1" dirty="0">
                  <a:solidFill>
                    <a:schemeClr val="tx1">
                      <a:lumMod val="90000"/>
                      <a:lumOff val="10000"/>
                    </a:schemeClr>
                  </a:solidFill>
                  <a:latin typeface="Avenir Book" panose="02000503020000020003" pitchFamily="2" charset="0"/>
                  <a:ea typeface="Calibri" panose="020F0502020204030204" pitchFamily="34" charset="0"/>
                  <a:cs typeface="Times New Roman" panose="02020603050405020304" pitchFamily="18" charset="0"/>
                </a:rPr>
                <a:t>ICHRA, done right!</a:t>
              </a:r>
            </a:p>
          </p:txBody>
        </p:sp>
      </p:grpSp>
    </p:spTree>
    <p:extLst>
      <p:ext uri="{BB962C8B-B14F-4D97-AF65-F5344CB8AC3E}">
        <p14:creationId xmlns:p14="http://schemas.microsoft.com/office/powerpoint/2010/main" val="3970253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5E37F4-8D15-4874-9AB9-990CA96CB7A4}"/>
              </a:ext>
            </a:extLst>
          </p:cNvPr>
          <p:cNvSpPr>
            <a:spLocks noGrp="1"/>
          </p:cNvSpPr>
          <p:nvPr>
            <p:ph idx="1"/>
          </p:nvPr>
        </p:nvSpPr>
        <p:spPr>
          <a:xfrm>
            <a:off x="943446" y="2113847"/>
            <a:ext cx="6703695" cy="6381962"/>
          </a:xfrm>
        </p:spPr>
        <p:txBody>
          <a:bodyPr>
            <a:normAutofit fontScale="92500" lnSpcReduction="20000"/>
          </a:bodyPr>
          <a:lstStyle/>
          <a:p>
            <a:pPr marL="0" indent="0">
              <a:buNone/>
            </a:pPr>
            <a:endParaRPr lang="en-US" sz="1800" dirty="0">
              <a:solidFill>
                <a:schemeClr val="accent2"/>
              </a:solidFill>
            </a:endParaRPr>
          </a:p>
          <a:p>
            <a:pPr marL="0" indent="0">
              <a:buNone/>
            </a:pPr>
            <a:r>
              <a:rPr lang="en-US" sz="1800" b="1" dirty="0">
                <a:solidFill>
                  <a:schemeClr val="accent2"/>
                </a:solidFill>
                <a:latin typeface="Avenir Book" panose="02000503020000020003" pitchFamily="2" charset="0"/>
              </a:rPr>
              <a:t>Employer Advantages</a:t>
            </a:r>
          </a:p>
          <a:p>
            <a:pPr marL="342900" indent="-342900">
              <a:buFont typeface="+mj-lt"/>
              <a:buAutoNum type="arabicPeriod"/>
            </a:pPr>
            <a:r>
              <a:rPr lang="en-US" sz="1800" dirty="0">
                <a:latin typeface="Avenir Book" panose="02000503020000020003" pitchFamily="2" charset="0"/>
              </a:rPr>
              <a:t>Gets you out of the insurance business</a:t>
            </a:r>
          </a:p>
          <a:p>
            <a:pPr marL="342900" indent="-342900">
              <a:buFont typeface="+mj-lt"/>
              <a:buAutoNum type="arabicPeriod"/>
            </a:pPr>
            <a:r>
              <a:rPr lang="en-US" sz="1800" dirty="0">
                <a:latin typeface="Avenir Book" panose="02000503020000020003" pitchFamily="2" charset="0"/>
              </a:rPr>
              <a:t>No more guessing what plan best meets your diverse employee population</a:t>
            </a:r>
          </a:p>
          <a:p>
            <a:pPr marL="342900" indent="-342900">
              <a:buFont typeface="+mj-lt"/>
              <a:buAutoNum type="arabicPeriod"/>
            </a:pPr>
            <a:r>
              <a:rPr lang="en-US" sz="1800" dirty="0">
                <a:latin typeface="Avenir Book" panose="02000503020000020003" pitchFamily="2" charset="0"/>
              </a:rPr>
              <a:t>Can still offer a group health plan to a class of employees and an ICHRA to a class of employees</a:t>
            </a:r>
          </a:p>
          <a:p>
            <a:pPr marL="342900" indent="-342900">
              <a:buFont typeface="+mj-lt"/>
              <a:buAutoNum type="arabicPeriod"/>
            </a:pPr>
            <a:r>
              <a:rPr lang="en-US" sz="1800" dirty="0">
                <a:latin typeface="Avenir Book" panose="02000503020000020003" pitchFamily="2" charset="0"/>
              </a:rPr>
              <a:t>You determine how much you want to contribute by class and by age</a:t>
            </a:r>
          </a:p>
          <a:p>
            <a:pPr marL="342900" indent="-342900">
              <a:buFont typeface="+mj-lt"/>
              <a:buAutoNum type="arabicPeriod"/>
            </a:pPr>
            <a:r>
              <a:rPr lang="en-US" sz="1800" dirty="0">
                <a:latin typeface="Avenir Book" panose="02000503020000020003" pitchFamily="2" charset="0"/>
              </a:rPr>
              <a:t>Fixed, predictable costs, year after year</a:t>
            </a:r>
          </a:p>
          <a:p>
            <a:pPr marL="342900" indent="-342900">
              <a:buFont typeface="+mj-lt"/>
              <a:buAutoNum type="arabicPeriod"/>
            </a:pPr>
            <a:r>
              <a:rPr lang="en-US" sz="1800" dirty="0">
                <a:latin typeface="Avenir Book" panose="02000503020000020003" pitchFamily="2" charset="0"/>
              </a:rPr>
              <a:t>FICA savings for employee’s portion of premium</a:t>
            </a:r>
          </a:p>
          <a:p>
            <a:pPr marL="342900" indent="-342900">
              <a:buFont typeface="+mj-lt"/>
              <a:buAutoNum type="arabicPeriod"/>
            </a:pPr>
            <a:r>
              <a:rPr lang="en-US" sz="1800" dirty="0">
                <a:latin typeface="Avenir Book" panose="02000503020000020003" pitchFamily="2" charset="0"/>
              </a:rPr>
              <a:t>No minimum participation or contribution requirements</a:t>
            </a:r>
          </a:p>
          <a:p>
            <a:pPr marL="342900" indent="-342900">
              <a:buFont typeface="+mj-lt"/>
              <a:buAutoNum type="arabicPeriod"/>
            </a:pPr>
            <a:r>
              <a:rPr lang="en-US" sz="1800" dirty="0">
                <a:latin typeface="Avenir Book" panose="02000503020000020003" pitchFamily="2" charset="0"/>
              </a:rPr>
              <a:t>No open enrollment process</a:t>
            </a:r>
          </a:p>
          <a:p>
            <a:pPr marL="342900" indent="-342900">
              <a:buFont typeface="+mj-lt"/>
              <a:buAutoNum type="arabicPeriod"/>
            </a:pPr>
            <a:r>
              <a:rPr lang="en-US" sz="1800" dirty="0">
                <a:latin typeface="Avenir Book" panose="02000503020000020003" pitchFamily="2" charset="0"/>
              </a:rPr>
              <a:t>Less administration</a:t>
            </a:r>
          </a:p>
          <a:p>
            <a:pPr marL="342900" indent="-342900">
              <a:buFont typeface="+mj-lt"/>
              <a:buAutoNum type="arabicPeriod"/>
            </a:pPr>
            <a:r>
              <a:rPr lang="en-US" sz="1800" dirty="0">
                <a:latin typeface="Avenir Book" panose="02000503020000020003" pitchFamily="2" charset="0"/>
              </a:rPr>
              <a:t>Less compliance</a:t>
            </a:r>
          </a:p>
          <a:p>
            <a:pPr marL="0" indent="0">
              <a:buNone/>
            </a:pPr>
            <a:endParaRPr lang="en-US" sz="1800" dirty="0"/>
          </a:p>
          <a:p>
            <a:pPr marL="0" indent="0">
              <a:buNone/>
            </a:pPr>
            <a:r>
              <a:rPr lang="en-US" sz="1800" b="1" dirty="0">
                <a:solidFill>
                  <a:schemeClr val="accent2"/>
                </a:solidFill>
                <a:latin typeface="Avenir Book" panose="02000503020000020003" pitchFamily="2" charset="0"/>
              </a:rPr>
              <a:t>Employee Advantages</a:t>
            </a:r>
          </a:p>
          <a:p>
            <a:pPr marL="342900" indent="-342900">
              <a:buFont typeface="+mj-lt"/>
              <a:buAutoNum type="arabicPeriod"/>
            </a:pPr>
            <a:r>
              <a:rPr lang="en-US" sz="1800" dirty="0">
                <a:latin typeface="Avenir Book" panose="02000503020000020003" pitchFamily="2" charset="0"/>
              </a:rPr>
              <a:t>More plan choices, selected by employee to best fit their family needs</a:t>
            </a:r>
          </a:p>
          <a:p>
            <a:pPr marL="342900" indent="-342900">
              <a:buFont typeface="+mj-lt"/>
              <a:buAutoNum type="arabicPeriod"/>
            </a:pPr>
            <a:r>
              <a:rPr lang="en-US" sz="1800" dirty="0">
                <a:latin typeface="Avenir Book" panose="02000503020000020003" pitchFamily="2" charset="0"/>
              </a:rPr>
              <a:t>Employer contribution towards premium is tax-free</a:t>
            </a:r>
          </a:p>
          <a:p>
            <a:pPr marL="342900" indent="-342900">
              <a:buFont typeface="+mj-lt"/>
              <a:buAutoNum type="arabicPeriod"/>
            </a:pPr>
            <a:r>
              <a:rPr lang="en-US" sz="1800" dirty="0">
                <a:latin typeface="Avenir Book" panose="02000503020000020003" pitchFamily="2" charset="0"/>
              </a:rPr>
              <a:t>Plan moves from job to job – survives employment</a:t>
            </a:r>
          </a:p>
          <a:p>
            <a:pPr marL="342900" indent="-342900">
              <a:buFont typeface="+mj-lt"/>
              <a:buAutoNum type="arabicPeriod"/>
            </a:pPr>
            <a:r>
              <a:rPr lang="en-US" sz="1800" dirty="0">
                <a:latin typeface="Avenir Book" panose="02000503020000020003" pitchFamily="2" charset="0"/>
              </a:rPr>
              <a:t>Savings and potential government subsidies*</a:t>
            </a:r>
          </a:p>
          <a:p>
            <a:pPr marL="0" indent="0">
              <a:buNone/>
            </a:pPr>
            <a:endParaRPr lang="en-US" sz="1800"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A0ECB391-5B2F-47C4-AA97-128E75E133B2}"/>
              </a:ext>
            </a:extLst>
          </p:cNvPr>
          <p:cNvSpPr/>
          <p:nvPr/>
        </p:nvSpPr>
        <p:spPr>
          <a:xfrm>
            <a:off x="0" y="535519"/>
            <a:ext cx="7772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004945DE-DF7B-40E6-B10A-ECA3D074FD79}"/>
              </a:ext>
            </a:extLst>
          </p:cNvPr>
          <p:cNvSpPr>
            <a:spLocks noGrp="1"/>
          </p:cNvSpPr>
          <p:nvPr>
            <p:ph type="title"/>
          </p:nvPr>
        </p:nvSpPr>
        <p:spPr>
          <a:xfrm>
            <a:off x="434780" y="20375"/>
            <a:ext cx="6702425" cy="1944687"/>
          </a:xfrm>
        </p:spPr>
        <p:txBody>
          <a:bodyPr>
            <a:normAutofit/>
          </a:bodyPr>
          <a:lstStyle/>
          <a:p>
            <a:r>
              <a:rPr lang="en-US" sz="2800" dirty="0">
                <a:solidFill>
                  <a:schemeClr val="bg1"/>
                </a:solidFill>
                <a:latin typeface="Avenir Book" panose="02000503020000020003" pitchFamily="2" charset="0"/>
              </a:rPr>
              <a:t>Why ICHRA?</a:t>
            </a:r>
          </a:p>
        </p:txBody>
      </p:sp>
      <p:pic>
        <p:nvPicPr>
          <p:cNvPr id="9" name="Graphic 8" descr="Building with solid fill">
            <a:extLst>
              <a:ext uri="{FF2B5EF4-FFF2-40B4-BE49-F238E27FC236}">
                <a16:creationId xmlns:a16="http://schemas.microsoft.com/office/drawing/2014/main" id="{47949655-C4C8-45AB-9B51-553B175329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467" y="2113847"/>
            <a:ext cx="914400" cy="914400"/>
          </a:xfrm>
          <a:prstGeom prst="rect">
            <a:avLst/>
          </a:prstGeom>
        </p:spPr>
      </p:pic>
      <p:pic>
        <p:nvPicPr>
          <p:cNvPr id="13" name="Graphic 12" descr="Office worker female outline">
            <a:extLst>
              <a:ext uri="{FF2B5EF4-FFF2-40B4-BE49-F238E27FC236}">
                <a16:creationId xmlns:a16="http://schemas.microsoft.com/office/drawing/2014/main" id="{7FA31E94-D723-4421-8AF2-B11B71C112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420" y="6667009"/>
            <a:ext cx="914400" cy="914400"/>
          </a:xfrm>
          <a:prstGeom prst="rect">
            <a:avLst/>
          </a:prstGeom>
        </p:spPr>
      </p:pic>
      <p:pic>
        <p:nvPicPr>
          <p:cNvPr id="15" name="Graphic 14" descr="Office worker male outline">
            <a:extLst>
              <a:ext uri="{FF2B5EF4-FFF2-40B4-BE49-F238E27FC236}">
                <a16:creationId xmlns:a16="http://schemas.microsoft.com/office/drawing/2014/main" id="{13AF3945-6CBB-4B50-A3D9-FC91BAFCA89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420" y="7581409"/>
            <a:ext cx="914400" cy="914400"/>
          </a:xfrm>
          <a:prstGeom prst="rect">
            <a:avLst/>
          </a:prstGeom>
        </p:spPr>
      </p:pic>
    </p:spTree>
    <p:extLst>
      <p:ext uri="{BB962C8B-B14F-4D97-AF65-F5344CB8AC3E}">
        <p14:creationId xmlns:p14="http://schemas.microsoft.com/office/powerpoint/2010/main" val="40381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3" descr="A picture containing person, sitting, people, posing&#10;&#10;Description automatically generated">
            <a:extLst>
              <a:ext uri="{FF2B5EF4-FFF2-40B4-BE49-F238E27FC236}">
                <a16:creationId xmlns:a16="http://schemas.microsoft.com/office/drawing/2014/main" id="{BED64826-CC05-DF46-9986-848707873C4B}"/>
              </a:ext>
            </a:extLst>
          </p:cNvPr>
          <p:cNvPicPr>
            <a:picLocks noChangeAspect="1"/>
          </p:cNvPicPr>
          <p:nvPr/>
        </p:nvPicPr>
        <p:blipFill>
          <a:blip r:embed="rId2">
            <a:extLst>
              <a:ext uri="{28A0092B-C50C-407E-A947-70E740481C1C}">
                <a14:useLocalDpi xmlns:a14="http://schemas.microsoft.com/office/drawing/2010/main" val="0"/>
              </a:ext>
            </a:extLst>
          </a:blip>
          <a:srcRect t="47" b="47"/>
          <a:stretch>
            <a:fillRect/>
          </a:stretch>
        </p:blipFill>
        <p:spPr>
          <a:xfrm>
            <a:off x="2243179" y="20638"/>
            <a:ext cx="5527607" cy="7057723"/>
          </a:xfrm>
          <a:prstGeom prst="rect">
            <a:avLst/>
          </a:prstGeom>
        </p:spPr>
      </p:pic>
      <p:sp>
        <p:nvSpPr>
          <p:cNvPr id="5" name="Rechteck">
            <a:extLst>
              <a:ext uri="{FF2B5EF4-FFF2-40B4-BE49-F238E27FC236}">
                <a16:creationId xmlns:a16="http://schemas.microsoft.com/office/drawing/2014/main" id="{FD539BA6-2D0E-664B-AD88-95CD72983EAC}"/>
              </a:ext>
            </a:extLst>
          </p:cNvPr>
          <p:cNvSpPr/>
          <p:nvPr/>
        </p:nvSpPr>
        <p:spPr>
          <a:xfrm>
            <a:off x="-1302" y="4089730"/>
            <a:ext cx="4851518" cy="5968670"/>
          </a:xfrm>
          <a:prstGeom prst="rect">
            <a:avLst/>
          </a:prstGeom>
          <a:solidFill>
            <a:srgbClr val="00589B"/>
          </a:solidFill>
          <a:ln w="3175">
            <a:miter lim="400000"/>
          </a:ln>
        </p:spPr>
        <p:txBody>
          <a:bodyPr lIns="50800" tIns="50800" rIns="50800" bIns="50800" anchor="ctr"/>
          <a:lstStyle/>
          <a:p>
            <a:pPr algn="ctr">
              <a:lnSpc>
                <a:spcPct val="100000"/>
              </a:lnSpc>
              <a:defRPr sz="3200">
                <a:solidFill>
                  <a:srgbClr val="0A9BA0"/>
                </a:solidFill>
                <a:latin typeface="Helvetica Light"/>
                <a:ea typeface="Helvetica Light"/>
                <a:cs typeface="Helvetica Light"/>
                <a:sym typeface="Helvetica Light"/>
              </a:defRPr>
            </a:pPr>
            <a:endParaRPr/>
          </a:p>
        </p:txBody>
      </p:sp>
      <p:sp>
        <p:nvSpPr>
          <p:cNvPr id="6" name="Rectangle 27">
            <a:extLst>
              <a:ext uri="{FF2B5EF4-FFF2-40B4-BE49-F238E27FC236}">
                <a16:creationId xmlns:a16="http://schemas.microsoft.com/office/drawing/2014/main" id="{79F119B0-C0A2-7341-9DF1-2682BB74AB03}"/>
              </a:ext>
            </a:extLst>
          </p:cNvPr>
          <p:cNvSpPr txBox="1"/>
          <p:nvPr/>
        </p:nvSpPr>
        <p:spPr>
          <a:xfrm>
            <a:off x="575223" y="4465703"/>
            <a:ext cx="4238563" cy="40011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rPr lang="en-US" sz="2000" b="1" dirty="0">
                <a:solidFill>
                  <a:schemeClr val="accent4"/>
                </a:solidFill>
                <a:latin typeface="Avenir Heavy" panose="02000503020000020003" pitchFamily="2" charset="0"/>
              </a:rPr>
              <a:t>Attributes of an ICHRA:</a:t>
            </a:r>
            <a:endParaRPr sz="2000" b="1" dirty="0">
              <a:solidFill>
                <a:schemeClr val="accent4"/>
              </a:solidFill>
              <a:latin typeface="Avenir Heavy" panose="02000503020000020003" pitchFamily="2" charset="0"/>
            </a:endParaRPr>
          </a:p>
        </p:txBody>
      </p:sp>
      <p:grpSp>
        <p:nvGrpSpPr>
          <p:cNvPr id="7" name="Group 6">
            <a:extLst>
              <a:ext uri="{FF2B5EF4-FFF2-40B4-BE49-F238E27FC236}">
                <a16:creationId xmlns:a16="http://schemas.microsoft.com/office/drawing/2014/main" id="{3640655C-C388-9E47-8E39-0CE00C858141}"/>
              </a:ext>
            </a:extLst>
          </p:cNvPr>
          <p:cNvGrpSpPr/>
          <p:nvPr/>
        </p:nvGrpSpPr>
        <p:grpSpPr>
          <a:xfrm>
            <a:off x="944646" y="5192061"/>
            <a:ext cx="3259104" cy="1190198"/>
            <a:chOff x="2097303" y="11317986"/>
            <a:chExt cx="7225902" cy="2638840"/>
          </a:xfrm>
        </p:grpSpPr>
        <p:sp>
          <p:nvSpPr>
            <p:cNvPr id="8" name="Rectangle 27">
              <a:extLst>
                <a:ext uri="{FF2B5EF4-FFF2-40B4-BE49-F238E27FC236}">
                  <a16:creationId xmlns:a16="http://schemas.microsoft.com/office/drawing/2014/main" id="{84527B7E-B293-D641-8D11-E67B3F00AC3B}"/>
                </a:ext>
              </a:extLst>
            </p:cNvPr>
            <p:cNvSpPr txBox="1"/>
            <p:nvPr/>
          </p:nvSpPr>
          <p:spPr>
            <a:xfrm>
              <a:off x="3594099" y="11317986"/>
              <a:ext cx="5729106" cy="263884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120000"/>
                </a:lnSpc>
                <a:defRPr sz="2800" baseline="7142">
                  <a:solidFill>
                    <a:srgbClr val="FFFFFF"/>
                  </a:solidFill>
                  <a:latin typeface="Roboto-Light"/>
                  <a:ea typeface="Roboto-Light"/>
                  <a:cs typeface="Roboto-Light"/>
                  <a:sym typeface="Roboto-Light"/>
                </a:defRPr>
              </a:lvl1pPr>
            </a:lstStyle>
            <a:p>
              <a:r>
                <a:rPr lang="en-US" sz="1200" baseline="0" dirty="0">
                  <a:latin typeface="Avenir Book" panose="02000503020000020003" pitchFamily="2" charset="0"/>
                </a:rPr>
                <a:t>Employers provide pre-tax dollars to employees to buy individual medical coverage.</a:t>
              </a:r>
            </a:p>
            <a:p>
              <a:r>
                <a:rPr lang="en-US" sz="1200" baseline="0" dirty="0">
                  <a:latin typeface="Avenir Book" panose="02000503020000020003" pitchFamily="2" charset="0"/>
                </a:rPr>
                <a:t>No limit on the employer contribution.</a:t>
              </a:r>
              <a:endParaRPr sz="1200" baseline="0" dirty="0">
                <a:latin typeface="Avenir Book" panose="02000503020000020003" pitchFamily="2" charset="0"/>
              </a:endParaRPr>
            </a:p>
          </p:txBody>
        </p:sp>
        <p:sp>
          <p:nvSpPr>
            <p:cNvPr id="9" name="Form">
              <a:extLst>
                <a:ext uri="{FF2B5EF4-FFF2-40B4-BE49-F238E27FC236}">
                  <a16:creationId xmlns:a16="http://schemas.microsoft.com/office/drawing/2014/main" id="{A98455EF-9A31-9646-8617-BB4C7D24C633}"/>
                </a:ext>
              </a:extLst>
            </p:cNvPr>
            <p:cNvSpPr/>
            <p:nvPr/>
          </p:nvSpPr>
          <p:spPr>
            <a:xfrm>
              <a:off x="2097303" y="11414420"/>
              <a:ext cx="900731" cy="90073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0800" y="1209"/>
                  </a:moveTo>
                  <a:cubicBezTo>
                    <a:pt x="16110" y="1209"/>
                    <a:pt x="20433" y="5532"/>
                    <a:pt x="20433" y="10842"/>
                  </a:cubicBezTo>
                  <a:cubicBezTo>
                    <a:pt x="20433" y="16152"/>
                    <a:pt x="16110" y="20475"/>
                    <a:pt x="10800" y="20475"/>
                  </a:cubicBezTo>
                  <a:cubicBezTo>
                    <a:pt x="5490" y="20475"/>
                    <a:pt x="1167" y="16152"/>
                    <a:pt x="1167" y="10842"/>
                  </a:cubicBezTo>
                  <a:cubicBezTo>
                    <a:pt x="1167" y="5532"/>
                    <a:pt x="5490" y="1209"/>
                    <a:pt x="10800" y="1209"/>
                  </a:cubicBezTo>
                  <a:close/>
                  <a:moveTo>
                    <a:pt x="10772" y="4809"/>
                  </a:moveTo>
                  <a:cubicBezTo>
                    <a:pt x="10457" y="4809"/>
                    <a:pt x="10195" y="5085"/>
                    <a:pt x="10195" y="5400"/>
                  </a:cubicBezTo>
                  <a:lnTo>
                    <a:pt x="10195" y="6708"/>
                  </a:lnTo>
                  <a:cubicBezTo>
                    <a:pt x="9160" y="6978"/>
                    <a:pt x="8395" y="7920"/>
                    <a:pt x="8395" y="9000"/>
                  </a:cubicBezTo>
                  <a:cubicBezTo>
                    <a:pt x="8395" y="10080"/>
                    <a:pt x="9160" y="11067"/>
                    <a:pt x="10195" y="11292"/>
                  </a:cubicBezTo>
                  <a:lnTo>
                    <a:pt x="10195" y="13683"/>
                  </a:lnTo>
                  <a:cubicBezTo>
                    <a:pt x="10105" y="13638"/>
                    <a:pt x="9973" y="13548"/>
                    <a:pt x="9928" y="13458"/>
                  </a:cubicBezTo>
                  <a:cubicBezTo>
                    <a:pt x="9703" y="13233"/>
                    <a:pt x="9337" y="13233"/>
                    <a:pt x="9113" y="13458"/>
                  </a:cubicBezTo>
                  <a:cubicBezTo>
                    <a:pt x="8888" y="13683"/>
                    <a:pt x="8888" y="14034"/>
                    <a:pt x="9113" y="14259"/>
                  </a:cubicBezTo>
                  <a:cubicBezTo>
                    <a:pt x="9428" y="14574"/>
                    <a:pt x="9787" y="14802"/>
                    <a:pt x="10238" y="14892"/>
                  </a:cubicBezTo>
                  <a:lnTo>
                    <a:pt x="10238" y="16200"/>
                  </a:lnTo>
                  <a:cubicBezTo>
                    <a:pt x="10238" y="16515"/>
                    <a:pt x="10513" y="16791"/>
                    <a:pt x="10828" y="16791"/>
                  </a:cubicBezTo>
                  <a:cubicBezTo>
                    <a:pt x="11143" y="16791"/>
                    <a:pt x="11405" y="16515"/>
                    <a:pt x="11405" y="16200"/>
                  </a:cubicBezTo>
                  <a:lnTo>
                    <a:pt x="11405" y="14892"/>
                  </a:lnTo>
                  <a:cubicBezTo>
                    <a:pt x="12440" y="14622"/>
                    <a:pt x="13205" y="13680"/>
                    <a:pt x="13205" y="12600"/>
                  </a:cubicBezTo>
                  <a:cubicBezTo>
                    <a:pt x="13205" y="11520"/>
                    <a:pt x="12440" y="10578"/>
                    <a:pt x="11405" y="10308"/>
                  </a:cubicBezTo>
                  <a:lnTo>
                    <a:pt x="11405" y="7917"/>
                  </a:lnTo>
                  <a:cubicBezTo>
                    <a:pt x="11495" y="7962"/>
                    <a:pt x="11627" y="8052"/>
                    <a:pt x="11672" y="8142"/>
                  </a:cubicBezTo>
                  <a:cubicBezTo>
                    <a:pt x="11897" y="8367"/>
                    <a:pt x="12263" y="8367"/>
                    <a:pt x="12488" y="8142"/>
                  </a:cubicBezTo>
                  <a:cubicBezTo>
                    <a:pt x="12713" y="7917"/>
                    <a:pt x="12712" y="7566"/>
                    <a:pt x="12488" y="7341"/>
                  </a:cubicBezTo>
                  <a:cubicBezTo>
                    <a:pt x="12172" y="7026"/>
                    <a:pt x="11813" y="6798"/>
                    <a:pt x="11363" y="6708"/>
                  </a:cubicBezTo>
                  <a:lnTo>
                    <a:pt x="11363" y="5400"/>
                  </a:lnTo>
                  <a:cubicBezTo>
                    <a:pt x="11363" y="5085"/>
                    <a:pt x="11087" y="4809"/>
                    <a:pt x="10772" y="4809"/>
                  </a:cubicBezTo>
                  <a:close/>
                  <a:moveTo>
                    <a:pt x="10238" y="7917"/>
                  </a:moveTo>
                  <a:lnTo>
                    <a:pt x="10238" y="10083"/>
                  </a:lnTo>
                  <a:cubicBezTo>
                    <a:pt x="9878" y="9903"/>
                    <a:pt x="9605" y="9495"/>
                    <a:pt x="9605" y="9000"/>
                  </a:cubicBezTo>
                  <a:cubicBezTo>
                    <a:pt x="9605" y="8550"/>
                    <a:pt x="9878" y="8142"/>
                    <a:pt x="10238" y="7917"/>
                  </a:cubicBezTo>
                  <a:close/>
                  <a:moveTo>
                    <a:pt x="11405" y="11559"/>
                  </a:moveTo>
                  <a:cubicBezTo>
                    <a:pt x="11810" y="11784"/>
                    <a:pt x="12038" y="12192"/>
                    <a:pt x="12038" y="12642"/>
                  </a:cubicBezTo>
                  <a:cubicBezTo>
                    <a:pt x="12038" y="13092"/>
                    <a:pt x="11765" y="13500"/>
                    <a:pt x="11405" y="13725"/>
                  </a:cubicBezTo>
                  <a:lnTo>
                    <a:pt x="11405" y="11559"/>
                  </a:lnTo>
                  <a:close/>
                </a:path>
              </a:pathLst>
            </a:custGeom>
            <a:solidFill>
              <a:schemeClr val="bg1"/>
            </a:solidFill>
            <a:ln w="3175">
              <a:miter lim="400000"/>
            </a:ln>
          </p:spPr>
          <p:txBody>
            <a:bodyPr lIns="49212" tIns="49212" rIns="49212" bIns="49212" anchor="ctr"/>
            <a:lstStyle/>
            <a:p>
              <a:pPr algn="ctr" defTabSz="1485053">
                <a:lnSpc>
                  <a:spcPct val="100000"/>
                </a:lnSpc>
                <a:defRPr sz="9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latin typeface="Avenir Book" panose="02000503020000020003" pitchFamily="2" charset="0"/>
              </a:endParaRPr>
            </a:p>
          </p:txBody>
        </p:sp>
      </p:grpSp>
      <p:grpSp>
        <p:nvGrpSpPr>
          <p:cNvPr id="10" name="Group 9">
            <a:extLst>
              <a:ext uri="{FF2B5EF4-FFF2-40B4-BE49-F238E27FC236}">
                <a16:creationId xmlns:a16="http://schemas.microsoft.com/office/drawing/2014/main" id="{AA0D635E-1168-2B43-9295-99C51B97760C}"/>
              </a:ext>
            </a:extLst>
          </p:cNvPr>
          <p:cNvGrpSpPr/>
          <p:nvPr/>
        </p:nvGrpSpPr>
        <p:grpSpPr>
          <a:xfrm>
            <a:off x="944523" y="6240380"/>
            <a:ext cx="3260355" cy="525400"/>
            <a:chOff x="2097029" y="13913780"/>
            <a:chExt cx="7228676" cy="1164888"/>
          </a:xfrm>
        </p:grpSpPr>
        <p:sp>
          <p:nvSpPr>
            <p:cNvPr id="11" name="Rectangle 27">
              <a:extLst>
                <a:ext uri="{FF2B5EF4-FFF2-40B4-BE49-F238E27FC236}">
                  <a16:creationId xmlns:a16="http://schemas.microsoft.com/office/drawing/2014/main" id="{0FA41635-A941-7943-B21B-2971F915D056}"/>
                </a:ext>
              </a:extLst>
            </p:cNvPr>
            <p:cNvSpPr txBox="1"/>
            <p:nvPr/>
          </p:nvSpPr>
          <p:spPr>
            <a:xfrm>
              <a:off x="3596601" y="13913780"/>
              <a:ext cx="5729104" cy="116488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120000"/>
                </a:lnSpc>
                <a:defRPr sz="2800" baseline="7142">
                  <a:solidFill>
                    <a:srgbClr val="FFFFFF"/>
                  </a:solidFill>
                  <a:latin typeface="Roboto-Light"/>
                  <a:ea typeface="Roboto-Light"/>
                  <a:cs typeface="Roboto-Light"/>
                  <a:sym typeface="Roboto-Light"/>
                </a:defRPr>
              </a:lvl1pPr>
            </a:lstStyle>
            <a:p>
              <a:r>
                <a:rPr lang="en-US" sz="1200" baseline="0" dirty="0">
                  <a:latin typeface="Avenir Book" panose="02000503020000020003" pitchFamily="2" charset="0"/>
                </a:rPr>
                <a:t>Works for large groups (50+) and small groups (50 and under).</a:t>
              </a:r>
              <a:endParaRPr sz="1200" baseline="0" dirty="0">
                <a:latin typeface="Avenir Book" panose="02000503020000020003" pitchFamily="2" charset="0"/>
              </a:endParaRPr>
            </a:p>
          </p:txBody>
        </p:sp>
        <p:sp>
          <p:nvSpPr>
            <p:cNvPr id="12" name="Form">
              <a:extLst>
                <a:ext uri="{FF2B5EF4-FFF2-40B4-BE49-F238E27FC236}">
                  <a16:creationId xmlns:a16="http://schemas.microsoft.com/office/drawing/2014/main" id="{6302F04A-7422-6341-9787-DD65AAA1C763}"/>
                </a:ext>
              </a:extLst>
            </p:cNvPr>
            <p:cNvSpPr/>
            <p:nvPr/>
          </p:nvSpPr>
          <p:spPr>
            <a:xfrm>
              <a:off x="2097029" y="14058981"/>
              <a:ext cx="862072" cy="735327"/>
            </a:xfrm>
            <a:custGeom>
              <a:avLst/>
              <a:gdLst/>
              <a:ahLst/>
              <a:cxnLst>
                <a:cxn ang="0">
                  <a:pos x="wd2" y="hd2"/>
                </a:cxn>
                <a:cxn ang="5400000">
                  <a:pos x="wd2" y="hd2"/>
                </a:cxn>
                <a:cxn ang="10800000">
                  <a:pos x="wd2" y="hd2"/>
                </a:cxn>
                <a:cxn ang="16200000">
                  <a:pos x="wd2" y="hd2"/>
                </a:cxn>
              </a:cxnLst>
              <a:rect l="0" t="0" r="r" b="b"/>
              <a:pathLst>
                <a:path w="21600" h="21600" extrusionOk="0">
                  <a:moveTo>
                    <a:pt x="21600" y="20868"/>
                  </a:moveTo>
                  <a:lnTo>
                    <a:pt x="21600" y="18044"/>
                  </a:lnTo>
                  <a:cubicBezTo>
                    <a:pt x="21600" y="14801"/>
                    <a:pt x="19845" y="12029"/>
                    <a:pt x="17325" y="10983"/>
                  </a:cubicBezTo>
                  <a:cubicBezTo>
                    <a:pt x="18135" y="10251"/>
                    <a:pt x="18630" y="9048"/>
                    <a:pt x="18630" y="7793"/>
                  </a:cubicBezTo>
                  <a:cubicBezTo>
                    <a:pt x="18630" y="5544"/>
                    <a:pt x="17055" y="3713"/>
                    <a:pt x="15120" y="3713"/>
                  </a:cubicBezTo>
                  <a:cubicBezTo>
                    <a:pt x="15030" y="3713"/>
                    <a:pt x="14940" y="3713"/>
                    <a:pt x="14895" y="3713"/>
                  </a:cubicBezTo>
                  <a:cubicBezTo>
                    <a:pt x="14445" y="1569"/>
                    <a:pt x="12780" y="0"/>
                    <a:pt x="10800" y="0"/>
                  </a:cubicBezTo>
                  <a:cubicBezTo>
                    <a:pt x="8820" y="0"/>
                    <a:pt x="7155" y="1569"/>
                    <a:pt x="6705" y="3713"/>
                  </a:cubicBezTo>
                  <a:cubicBezTo>
                    <a:pt x="6615" y="3713"/>
                    <a:pt x="6570" y="3713"/>
                    <a:pt x="6480" y="3713"/>
                  </a:cubicBezTo>
                  <a:cubicBezTo>
                    <a:pt x="4545" y="3713"/>
                    <a:pt x="2970" y="5544"/>
                    <a:pt x="2970" y="7793"/>
                  </a:cubicBezTo>
                  <a:cubicBezTo>
                    <a:pt x="2970" y="9100"/>
                    <a:pt x="3465" y="10251"/>
                    <a:pt x="4275" y="10983"/>
                  </a:cubicBezTo>
                  <a:cubicBezTo>
                    <a:pt x="1755" y="12029"/>
                    <a:pt x="0" y="14801"/>
                    <a:pt x="0" y="18096"/>
                  </a:cubicBezTo>
                  <a:lnTo>
                    <a:pt x="0" y="20920"/>
                  </a:lnTo>
                  <a:cubicBezTo>
                    <a:pt x="0" y="21286"/>
                    <a:pt x="270" y="21600"/>
                    <a:pt x="585" y="21600"/>
                  </a:cubicBezTo>
                  <a:lnTo>
                    <a:pt x="3555" y="21600"/>
                  </a:lnTo>
                  <a:cubicBezTo>
                    <a:pt x="3555" y="21600"/>
                    <a:pt x="3555" y="21600"/>
                    <a:pt x="3555" y="21600"/>
                  </a:cubicBezTo>
                  <a:lnTo>
                    <a:pt x="21015" y="21600"/>
                  </a:lnTo>
                  <a:cubicBezTo>
                    <a:pt x="21375" y="21548"/>
                    <a:pt x="21600" y="21286"/>
                    <a:pt x="21600" y="20868"/>
                  </a:cubicBezTo>
                  <a:cubicBezTo>
                    <a:pt x="21600" y="20868"/>
                    <a:pt x="21600" y="20868"/>
                    <a:pt x="21600" y="20868"/>
                  </a:cubicBezTo>
                  <a:cubicBezTo>
                    <a:pt x="21600" y="20868"/>
                    <a:pt x="21600" y="20868"/>
                    <a:pt x="21600" y="20868"/>
                  </a:cubicBezTo>
                  <a:close/>
                  <a:moveTo>
                    <a:pt x="20430" y="18044"/>
                  </a:moveTo>
                  <a:lnTo>
                    <a:pt x="20430" y="20240"/>
                  </a:lnTo>
                  <a:lnTo>
                    <a:pt x="18585" y="20240"/>
                  </a:lnTo>
                  <a:lnTo>
                    <a:pt x="18585" y="17416"/>
                  </a:lnTo>
                  <a:cubicBezTo>
                    <a:pt x="18585" y="15638"/>
                    <a:pt x="18135" y="13860"/>
                    <a:pt x="17280" y="12395"/>
                  </a:cubicBezTo>
                  <a:cubicBezTo>
                    <a:pt x="19170" y="13337"/>
                    <a:pt x="20430" y="15533"/>
                    <a:pt x="20430" y="18044"/>
                  </a:cubicBezTo>
                  <a:close/>
                  <a:moveTo>
                    <a:pt x="14400" y="15952"/>
                  </a:moveTo>
                  <a:cubicBezTo>
                    <a:pt x="14085" y="15952"/>
                    <a:pt x="13815" y="16265"/>
                    <a:pt x="13815" y="16632"/>
                  </a:cubicBezTo>
                  <a:lnTo>
                    <a:pt x="13815" y="20240"/>
                  </a:lnTo>
                  <a:lnTo>
                    <a:pt x="7740" y="20240"/>
                  </a:lnTo>
                  <a:lnTo>
                    <a:pt x="7740" y="16632"/>
                  </a:lnTo>
                  <a:cubicBezTo>
                    <a:pt x="7740" y="16265"/>
                    <a:pt x="7470" y="15952"/>
                    <a:pt x="7155" y="15952"/>
                  </a:cubicBezTo>
                  <a:cubicBezTo>
                    <a:pt x="6840" y="15952"/>
                    <a:pt x="6570" y="16265"/>
                    <a:pt x="6570" y="16632"/>
                  </a:cubicBezTo>
                  <a:lnTo>
                    <a:pt x="6570" y="20240"/>
                  </a:lnTo>
                  <a:lnTo>
                    <a:pt x="4140" y="20240"/>
                  </a:lnTo>
                  <a:lnTo>
                    <a:pt x="4140" y="17416"/>
                  </a:lnTo>
                  <a:cubicBezTo>
                    <a:pt x="4140" y="15272"/>
                    <a:pt x="4905" y="13232"/>
                    <a:pt x="6255" y="11768"/>
                  </a:cubicBezTo>
                  <a:cubicBezTo>
                    <a:pt x="6255" y="11768"/>
                    <a:pt x="6255" y="11768"/>
                    <a:pt x="6300" y="11715"/>
                  </a:cubicBezTo>
                  <a:cubicBezTo>
                    <a:pt x="6300" y="11715"/>
                    <a:pt x="6345" y="11663"/>
                    <a:pt x="6345" y="11663"/>
                  </a:cubicBezTo>
                  <a:cubicBezTo>
                    <a:pt x="7155" y="10826"/>
                    <a:pt x="8190" y="10199"/>
                    <a:pt x="9270" y="9885"/>
                  </a:cubicBezTo>
                  <a:cubicBezTo>
                    <a:pt x="10260" y="9623"/>
                    <a:pt x="11295" y="9623"/>
                    <a:pt x="12285" y="9885"/>
                  </a:cubicBezTo>
                  <a:cubicBezTo>
                    <a:pt x="13365" y="10199"/>
                    <a:pt x="14445" y="10826"/>
                    <a:pt x="15255" y="11715"/>
                  </a:cubicBezTo>
                  <a:cubicBezTo>
                    <a:pt x="16605" y="13180"/>
                    <a:pt x="17415" y="15272"/>
                    <a:pt x="17415" y="17416"/>
                  </a:cubicBezTo>
                  <a:lnTo>
                    <a:pt x="17415" y="20240"/>
                  </a:lnTo>
                  <a:lnTo>
                    <a:pt x="14940" y="20240"/>
                  </a:lnTo>
                  <a:lnTo>
                    <a:pt x="14940" y="16632"/>
                  </a:lnTo>
                  <a:cubicBezTo>
                    <a:pt x="14985" y="16265"/>
                    <a:pt x="14760" y="15952"/>
                    <a:pt x="14400" y="15952"/>
                  </a:cubicBezTo>
                  <a:close/>
                  <a:moveTo>
                    <a:pt x="17505" y="7740"/>
                  </a:moveTo>
                  <a:cubicBezTo>
                    <a:pt x="17505" y="8996"/>
                    <a:pt x="16785" y="10042"/>
                    <a:pt x="15795" y="10408"/>
                  </a:cubicBezTo>
                  <a:cubicBezTo>
                    <a:pt x="15030" y="9676"/>
                    <a:pt x="14175" y="9153"/>
                    <a:pt x="13230" y="8786"/>
                  </a:cubicBezTo>
                  <a:cubicBezTo>
                    <a:pt x="14265" y="7950"/>
                    <a:pt x="14940" y="6590"/>
                    <a:pt x="14985" y="5021"/>
                  </a:cubicBezTo>
                  <a:cubicBezTo>
                    <a:pt x="15030" y="5021"/>
                    <a:pt x="15075" y="5021"/>
                    <a:pt x="15120" y="5021"/>
                  </a:cubicBezTo>
                  <a:cubicBezTo>
                    <a:pt x="16425" y="5021"/>
                    <a:pt x="17505" y="6224"/>
                    <a:pt x="17505" y="7740"/>
                  </a:cubicBezTo>
                  <a:close/>
                  <a:moveTo>
                    <a:pt x="10800" y="1255"/>
                  </a:moveTo>
                  <a:cubicBezTo>
                    <a:pt x="12465" y="1255"/>
                    <a:pt x="13815" y="2824"/>
                    <a:pt x="13815" y="4759"/>
                  </a:cubicBezTo>
                  <a:cubicBezTo>
                    <a:pt x="13815" y="6694"/>
                    <a:pt x="12465" y="8263"/>
                    <a:pt x="10800" y="8263"/>
                  </a:cubicBezTo>
                  <a:cubicBezTo>
                    <a:pt x="9135" y="8263"/>
                    <a:pt x="7785" y="6694"/>
                    <a:pt x="7785" y="4759"/>
                  </a:cubicBezTo>
                  <a:cubicBezTo>
                    <a:pt x="7785" y="2877"/>
                    <a:pt x="9135" y="1255"/>
                    <a:pt x="10800" y="1255"/>
                  </a:cubicBezTo>
                  <a:close/>
                  <a:moveTo>
                    <a:pt x="6480" y="5021"/>
                  </a:moveTo>
                  <a:cubicBezTo>
                    <a:pt x="6525" y="5021"/>
                    <a:pt x="6570" y="5021"/>
                    <a:pt x="6615" y="5021"/>
                  </a:cubicBezTo>
                  <a:cubicBezTo>
                    <a:pt x="6660" y="6590"/>
                    <a:pt x="7335" y="7950"/>
                    <a:pt x="8370" y="8786"/>
                  </a:cubicBezTo>
                  <a:cubicBezTo>
                    <a:pt x="7425" y="9153"/>
                    <a:pt x="6570" y="9676"/>
                    <a:pt x="5805" y="10408"/>
                  </a:cubicBezTo>
                  <a:cubicBezTo>
                    <a:pt x="4770" y="10094"/>
                    <a:pt x="4095" y="8996"/>
                    <a:pt x="4095" y="7740"/>
                  </a:cubicBezTo>
                  <a:cubicBezTo>
                    <a:pt x="4140" y="6224"/>
                    <a:pt x="5175" y="5021"/>
                    <a:pt x="6480" y="5021"/>
                  </a:cubicBezTo>
                  <a:close/>
                  <a:moveTo>
                    <a:pt x="1170" y="18044"/>
                  </a:moveTo>
                  <a:cubicBezTo>
                    <a:pt x="1170" y="15533"/>
                    <a:pt x="2430" y="13389"/>
                    <a:pt x="4320" y="12395"/>
                  </a:cubicBezTo>
                  <a:cubicBezTo>
                    <a:pt x="3465" y="13860"/>
                    <a:pt x="3015" y="15585"/>
                    <a:pt x="3015" y="17416"/>
                  </a:cubicBezTo>
                  <a:lnTo>
                    <a:pt x="3015" y="20240"/>
                  </a:lnTo>
                  <a:lnTo>
                    <a:pt x="1170" y="20240"/>
                  </a:lnTo>
                  <a:lnTo>
                    <a:pt x="1170" y="18044"/>
                  </a:lnTo>
                  <a:close/>
                </a:path>
              </a:pathLst>
            </a:custGeom>
            <a:solidFill>
              <a:schemeClr val="bg1"/>
            </a:solidFill>
            <a:ln w="3175">
              <a:miter lim="400000"/>
            </a:ln>
          </p:spPr>
          <p:txBody>
            <a:bodyPr lIns="49212" tIns="49212" rIns="49212" bIns="49212" anchor="ctr"/>
            <a:lstStyle/>
            <a:p>
              <a:pPr algn="ctr" defTabSz="1485053">
                <a:lnSpc>
                  <a:spcPct val="100000"/>
                </a:lnSpc>
                <a:defRPr sz="9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latin typeface="Avenir Book" panose="02000503020000020003" pitchFamily="2" charset="0"/>
              </a:endParaRPr>
            </a:p>
          </p:txBody>
        </p:sp>
      </p:grpSp>
      <p:grpSp>
        <p:nvGrpSpPr>
          <p:cNvPr id="13" name="Group 12">
            <a:extLst>
              <a:ext uri="{FF2B5EF4-FFF2-40B4-BE49-F238E27FC236}">
                <a16:creationId xmlns:a16="http://schemas.microsoft.com/office/drawing/2014/main" id="{9D3C6355-07E1-9F4F-82B1-F2F133C95828}"/>
              </a:ext>
            </a:extLst>
          </p:cNvPr>
          <p:cNvGrpSpPr/>
          <p:nvPr/>
        </p:nvGrpSpPr>
        <p:grpSpPr>
          <a:xfrm>
            <a:off x="902062" y="8685701"/>
            <a:ext cx="3295907" cy="746999"/>
            <a:chOff x="2002889" y="19063888"/>
            <a:chExt cx="7307501" cy="1656204"/>
          </a:xfrm>
        </p:grpSpPr>
        <p:sp>
          <p:nvSpPr>
            <p:cNvPr id="14" name="Rectangle 27">
              <a:extLst>
                <a:ext uri="{FF2B5EF4-FFF2-40B4-BE49-F238E27FC236}">
                  <a16:creationId xmlns:a16="http://schemas.microsoft.com/office/drawing/2014/main" id="{9E7D0BFA-D7F4-9444-88CF-4CF0379D6929}"/>
                </a:ext>
              </a:extLst>
            </p:cNvPr>
            <p:cNvSpPr txBox="1"/>
            <p:nvPr/>
          </p:nvSpPr>
          <p:spPr>
            <a:xfrm>
              <a:off x="3606915" y="19063888"/>
              <a:ext cx="5703475" cy="165620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120000"/>
                </a:lnSpc>
                <a:defRPr sz="2800" baseline="7142">
                  <a:solidFill>
                    <a:srgbClr val="FFFFFF"/>
                  </a:solidFill>
                  <a:latin typeface="Roboto-Light"/>
                  <a:ea typeface="Roboto-Light"/>
                  <a:cs typeface="Roboto-Light"/>
                  <a:sym typeface="Roboto-Light"/>
                </a:defRPr>
              </a:lvl1pPr>
            </a:lstStyle>
            <a:p>
              <a:r>
                <a:rPr lang="en-US" sz="1200" baseline="0" dirty="0">
                  <a:latin typeface="Avenir Book" panose="02000503020000020003" pitchFamily="2" charset="0"/>
                </a:rPr>
                <a:t>Employers can replace group health plans for the whole company, or just a segment of employees.</a:t>
              </a:r>
              <a:endParaRPr sz="1200" baseline="0" dirty="0">
                <a:latin typeface="Avenir Book" panose="02000503020000020003" pitchFamily="2" charset="0"/>
              </a:endParaRPr>
            </a:p>
          </p:txBody>
        </p:sp>
        <p:sp>
          <p:nvSpPr>
            <p:cNvPr id="15" name="Form">
              <a:extLst>
                <a:ext uri="{FF2B5EF4-FFF2-40B4-BE49-F238E27FC236}">
                  <a16:creationId xmlns:a16="http://schemas.microsoft.com/office/drawing/2014/main" id="{51BC99D5-C817-A341-81E2-3044F6AB0421}"/>
                </a:ext>
              </a:extLst>
            </p:cNvPr>
            <p:cNvSpPr/>
            <p:nvPr/>
          </p:nvSpPr>
          <p:spPr>
            <a:xfrm>
              <a:off x="2002889" y="19214994"/>
              <a:ext cx="918145" cy="571460"/>
            </a:xfrm>
            <a:custGeom>
              <a:avLst/>
              <a:gdLst/>
              <a:ahLst/>
              <a:cxnLst>
                <a:cxn ang="0">
                  <a:pos x="wd2" y="hd2"/>
                </a:cxn>
                <a:cxn ang="5400000">
                  <a:pos x="wd2" y="hd2"/>
                </a:cxn>
                <a:cxn ang="10800000">
                  <a:pos x="wd2" y="hd2"/>
                </a:cxn>
                <a:cxn ang="16200000">
                  <a:pos x="wd2" y="hd2"/>
                </a:cxn>
              </a:cxnLst>
              <a:rect l="0" t="0" r="r" b="b"/>
              <a:pathLst>
                <a:path w="21600" h="21600" extrusionOk="0">
                  <a:moveTo>
                    <a:pt x="21600" y="17280"/>
                  </a:moveTo>
                  <a:cubicBezTo>
                    <a:pt x="21600" y="13392"/>
                    <a:pt x="20076" y="10152"/>
                    <a:pt x="17970" y="8784"/>
                  </a:cubicBezTo>
                  <a:cubicBezTo>
                    <a:pt x="18642" y="7848"/>
                    <a:pt x="19046" y="6480"/>
                    <a:pt x="19046" y="5040"/>
                  </a:cubicBezTo>
                  <a:cubicBezTo>
                    <a:pt x="19046" y="2304"/>
                    <a:pt x="17656" y="0"/>
                    <a:pt x="15909" y="0"/>
                  </a:cubicBezTo>
                  <a:cubicBezTo>
                    <a:pt x="14206" y="0"/>
                    <a:pt x="12772" y="2232"/>
                    <a:pt x="12772" y="5040"/>
                  </a:cubicBezTo>
                  <a:cubicBezTo>
                    <a:pt x="12772" y="6552"/>
                    <a:pt x="13175" y="7920"/>
                    <a:pt x="13847" y="8784"/>
                  </a:cubicBezTo>
                  <a:cubicBezTo>
                    <a:pt x="12503" y="9648"/>
                    <a:pt x="11427" y="11232"/>
                    <a:pt x="10800" y="13248"/>
                  </a:cubicBezTo>
                  <a:cubicBezTo>
                    <a:pt x="10173" y="11232"/>
                    <a:pt x="9097" y="9576"/>
                    <a:pt x="7753" y="8784"/>
                  </a:cubicBezTo>
                  <a:cubicBezTo>
                    <a:pt x="8425" y="7848"/>
                    <a:pt x="8828" y="6480"/>
                    <a:pt x="8828" y="5040"/>
                  </a:cubicBezTo>
                  <a:cubicBezTo>
                    <a:pt x="8828" y="2304"/>
                    <a:pt x="7439" y="0"/>
                    <a:pt x="5691" y="0"/>
                  </a:cubicBezTo>
                  <a:cubicBezTo>
                    <a:pt x="3988" y="0"/>
                    <a:pt x="2554" y="2232"/>
                    <a:pt x="2554" y="5040"/>
                  </a:cubicBezTo>
                  <a:cubicBezTo>
                    <a:pt x="2554" y="6552"/>
                    <a:pt x="2958" y="7920"/>
                    <a:pt x="3630" y="8784"/>
                  </a:cubicBezTo>
                  <a:cubicBezTo>
                    <a:pt x="1524" y="10080"/>
                    <a:pt x="0" y="13392"/>
                    <a:pt x="0" y="17280"/>
                  </a:cubicBezTo>
                  <a:lnTo>
                    <a:pt x="0" y="20664"/>
                  </a:lnTo>
                  <a:cubicBezTo>
                    <a:pt x="0" y="21168"/>
                    <a:pt x="269" y="21600"/>
                    <a:pt x="583" y="21600"/>
                  </a:cubicBezTo>
                  <a:cubicBezTo>
                    <a:pt x="583" y="21600"/>
                    <a:pt x="583" y="21600"/>
                    <a:pt x="583" y="21600"/>
                  </a:cubicBezTo>
                  <a:lnTo>
                    <a:pt x="10666" y="21600"/>
                  </a:lnTo>
                  <a:cubicBezTo>
                    <a:pt x="10710" y="21600"/>
                    <a:pt x="10710" y="21600"/>
                    <a:pt x="10755" y="21600"/>
                  </a:cubicBezTo>
                  <a:cubicBezTo>
                    <a:pt x="10800" y="21600"/>
                    <a:pt x="10800" y="21600"/>
                    <a:pt x="10845" y="21600"/>
                  </a:cubicBezTo>
                  <a:lnTo>
                    <a:pt x="20928" y="21600"/>
                  </a:lnTo>
                  <a:cubicBezTo>
                    <a:pt x="21062" y="21600"/>
                    <a:pt x="21241" y="21528"/>
                    <a:pt x="21331" y="21312"/>
                  </a:cubicBezTo>
                  <a:cubicBezTo>
                    <a:pt x="21421" y="21168"/>
                    <a:pt x="21510" y="20880"/>
                    <a:pt x="21510" y="20664"/>
                  </a:cubicBezTo>
                  <a:lnTo>
                    <a:pt x="21600" y="17280"/>
                  </a:lnTo>
                  <a:close/>
                  <a:moveTo>
                    <a:pt x="3809" y="5040"/>
                  </a:moveTo>
                  <a:cubicBezTo>
                    <a:pt x="3809" y="3312"/>
                    <a:pt x="4705" y="1872"/>
                    <a:pt x="5781" y="1872"/>
                  </a:cubicBezTo>
                  <a:cubicBezTo>
                    <a:pt x="6856" y="1872"/>
                    <a:pt x="7753" y="3312"/>
                    <a:pt x="7753" y="5040"/>
                  </a:cubicBezTo>
                  <a:cubicBezTo>
                    <a:pt x="7753" y="6768"/>
                    <a:pt x="6856" y="8208"/>
                    <a:pt x="5781" y="8208"/>
                  </a:cubicBezTo>
                  <a:cubicBezTo>
                    <a:pt x="4705" y="8208"/>
                    <a:pt x="3809" y="6768"/>
                    <a:pt x="3809" y="5040"/>
                  </a:cubicBezTo>
                  <a:close/>
                  <a:moveTo>
                    <a:pt x="8918" y="19800"/>
                  </a:moveTo>
                  <a:lnTo>
                    <a:pt x="8918" y="16560"/>
                  </a:lnTo>
                  <a:cubicBezTo>
                    <a:pt x="8918" y="16056"/>
                    <a:pt x="8649" y="15624"/>
                    <a:pt x="8335" y="15624"/>
                  </a:cubicBezTo>
                  <a:cubicBezTo>
                    <a:pt x="8021" y="15624"/>
                    <a:pt x="7753" y="16056"/>
                    <a:pt x="7753" y="16560"/>
                  </a:cubicBezTo>
                  <a:lnTo>
                    <a:pt x="7753" y="19800"/>
                  </a:lnTo>
                  <a:lnTo>
                    <a:pt x="3809" y="19800"/>
                  </a:lnTo>
                  <a:lnTo>
                    <a:pt x="3809" y="16560"/>
                  </a:lnTo>
                  <a:cubicBezTo>
                    <a:pt x="3809" y="16056"/>
                    <a:pt x="3540" y="15624"/>
                    <a:pt x="3226" y="15624"/>
                  </a:cubicBezTo>
                  <a:cubicBezTo>
                    <a:pt x="2913" y="15624"/>
                    <a:pt x="2644" y="16056"/>
                    <a:pt x="2644" y="16560"/>
                  </a:cubicBezTo>
                  <a:lnTo>
                    <a:pt x="2644" y="19800"/>
                  </a:lnTo>
                  <a:lnTo>
                    <a:pt x="1255" y="19800"/>
                  </a:lnTo>
                  <a:lnTo>
                    <a:pt x="1255" y="17352"/>
                  </a:lnTo>
                  <a:cubicBezTo>
                    <a:pt x="1255" y="13320"/>
                    <a:pt x="3271" y="10080"/>
                    <a:pt x="5781" y="10080"/>
                  </a:cubicBezTo>
                  <a:cubicBezTo>
                    <a:pt x="8290" y="10080"/>
                    <a:pt x="10307" y="13320"/>
                    <a:pt x="10307" y="17352"/>
                  </a:cubicBezTo>
                  <a:lnTo>
                    <a:pt x="10307" y="19800"/>
                  </a:lnTo>
                  <a:lnTo>
                    <a:pt x="8918" y="19800"/>
                  </a:lnTo>
                  <a:close/>
                  <a:moveTo>
                    <a:pt x="13982" y="5040"/>
                  </a:moveTo>
                  <a:cubicBezTo>
                    <a:pt x="13982" y="3312"/>
                    <a:pt x="14878" y="1872"/>
                    <a:pt x="15954" y="1872"/>
                  </a:cubicBezTo>
                  <a:cubicBezTo>
                    <a:pt x="17029" y="1872"/>
                    <a:pt x="17925" y="3312"/>
                    <a:pt x="17925" y="5040"/>
                  </a:cubicBezTo>
                  <a:cubicBezTo>
                    <a:pt x="17925" y="6768"/>
                    <a:pt x="17029" y="8208"/>
                    <a:pt x="15954" y="8208"/>
                  </a:cubicBezTo>
                  <a:cubicBezTo>
                    <a:pt x="14878" y="8208"/>
                    <a:pt x="13982" y="6768"/>
                    <a:pt x="13982" y="5040"/>
                  </a:cubicBezTo>
                  <a:close/>
                  <a:moveTo>
                    <a:pt x="19090" y="19800"/>
                  </a:moveTo>
                  <a:lnTo>
                    <a:pt x="19090" y="16560"/>
                  </a:lnTo>
                  <a:cubicBezTo>
                    <a:pt x="19090" y="16056"/>
                    <a:pt x="18822" y="15624"/>
                    <a:pt x="18508" y="15624"/>
                  </a:cubicBezTo>
                  <a:cubicBezTo>
                    <a:pt x="18194" y="15624"/>
                    <a:pt x="17925" y="16056"/>
                    <a:pt x="17925" y="16560"/>
                  </a:cubicBezTo>
                  <a:lnTo>
                    <a:pt x="17925" y="19800"/>
                  </a:lnTo>
                  <a:lnTo>
                    <a:pt x="13982" y="19800"/>
                  </a:lnTo>
                  <a:lnTo>
                    <a:pt x="13982" y="16560"/>
                  </a:lnTo>
                  <a:cubicBezTo>
                    <a:pt x="13982" y="16056"/>
                    <a:pt x="13713" y="15624"/>
                    <a:pt x="13399" y="15624"/>
                  </a:cubicBezTo>
                  <a:cubicBezTo>
                    <a:pt x="13085" y="15624"/>
                    <a:pt x="12816" y="16056"/>
                    <a:pt x="12816" y="16560"/>
                  </a:cubicBezTo>
                  <a:lnTo>
                    <a:pt x="12816" y="19800"/>
                  </a:lnTo>
                  <a:lnTo>
                    <a:pt x="11427" y="19800"/>
                  </a:lnTo>
                  <a:lnTo>
                    <a:pt x="11427" y="17352"/>
                  </a:lnTo>
                  <a:cubicBezTo>
                    <a:pt x="11427" y="13320"/>
                    <a:pt x="13444" y="10080"/>
                    <a:pt x="15953" y="10080"/>
                  </a:cubicBezTo>
                  <a:cubicBezTo>
                    <a:pt x="18463" y="10080"/>
                    <a:pt x="20480" y="13320"/>
                    <a:pt x="20480" y="17352"/>
                  </a:cubicBezTo>
                  <a:lnTo>
                    <a:pt x="20480" y="19800"/>
                  </a:lnTo>
                  <a:lnTo>
                    <a:pt x="19090" y="19800"/>
                  </a:lnTo>
                  <a:close/>
                </a:path>
              </a:pathLst>
            </a:custGeom>
            <a:solidFill>
              <a:schemeClr val="bg1"/>
            </a:solidFill>
            <a:ln w="3175">
              <a:miter lim="400000"/>
            </a:ln>
          </p:spPr>
          <p:txBody>
            <a:bodyPr lIns="49212" tIns="49212" rIns="49212" bIns="49212" anchor="ctr"/>
            <a:lstStyle/>
            <a:p>
              <a:pPr algn="ctr" defTabSz="1485053">
                <a:lnSpc>
                  <a:spcPct val="100000"/>
                </a:lnSpc>
                <a:defRPr sz="9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16" name="Group 15">
            <a:extLst>
              <a:ext uri="{FF2B5EF4-FFF2-40B4-BE49-F238E27FC236}">
                <a16:creationId xmlns:a16="http://schemas.microsoft.com/office/drawing/2014/main" id="{39AB37E4-46A0-6F4A-85A3-FA11C1D8643F}"/>
              </a:ext>
            </a:extLst>
          </p:cNvPr>
          <p:cNvGrpSpPr/>
          <p:nvPr/>
        </p:nvGrpSpPr>
        <p:grpSpPr>
          <a:xfrm>
            <a:off x="944523" y="7870594"/>
            <a:ext cx="3265007" cy="525400"/>
            <a:chOff x="2097029" y="16800890"/>
            <a:chExt cx="7238990" cy="1164887"/>
          </a:xfrm>
        </p:grpSpPr>
        <p:sp>
          <p:nvSpPr>
            <p:cNvPr id="17" name="Rectangle 27">
              <a:extLst>
                <a:ext uri="{FF2B5EF4-FFF2-40B4-BE49-F238E27FC236}">
                  <a16:creationId xmlns:a16="http://schemas.microsoft.com/office/drawing/2014/main" id="{03D6396C-5713-D544-BB18-136D5D2CE332}"/>
                </a:ext>
              </a:extLst>
            </p:cNvPr>
            <p:cNvSpPr txBox="1"/>
            <p:nvPr/>
          </p:nvSpPr>
          <p:spPr>
            <a:xfrm>
              <a:off x="3606915" y="16800890"/>
              <a:ext cx="5729104" cy="116488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120000"/>
                </a:lnSpc>
                <a:defRPr sz="2800" baseline="7142">
                  <a:solidFill>
                    <a:srgbClr val="FFFFFF"/>
                  </a:solidFill>
                  <a:latin typeface="Roboto-Light"/>
                  <a:ea typeface="Roboto-Light"/>
                  <a:cs typeface="Roboto-Light"/>
                  <a:sym typeface="Roboto-Light"/>
                </a:defRPr>
              </a:lvl1pPr>
            </a:lstStyle>
            <a:p>
              <a:r>
                <a:rPr lang="en-US" sz="1200" baseline="0" dirty="0">
                  <a:latin typeface="Avenir Book" panose="02000503020000020003" pitchFamily="2" charset="0"/>
                </a:rPr>
                <a:t>Small groups can leverage ACA subsidies.</a:t>
              </a:r>
              <a:endParaRPr sz="1200" baseline="0" dirty="0">
                <a:latin typeface="Avenir Book" panose="02000503020000020003" pitchFamily="2" charset="0"/>
              </a:endParaRPr>
            </a:p>
          </p:txBody>
        </p:sp>
        <p:sp>
          <p:nvSpPr>
            <p:cNvPr id="18" name="Form">
              <a:extLst>
                <a:ext uri="{FF2B5EF4-FFF2-40B4-BE49-F238E27FC236}">
                  <a16:creationId xmlns:a16="http://schemas.microsoft.com/office/drawing/2014/main" id="{DDCC12ED-7D45-8F44-A45D-06318674B9D7}"/>
                </a:ext>
              </a:extLst>
            </p:cNvPr>
            <p:cNvSpPr/>
            <p:nvPr/>
          </p:nvSpPr>
          <p:spPr>
            <a:xfrm>
              <a:off x="2097029" y="16949036"/>
              <a:ext cx="722132" cy="790968"/>
            </a:xfrm>
            <a:custGeom>
              <a:avLst/>
              <a:gdLst/>
              <a:ahLst/>
              <a:cxnLst>
                <a:cxn ang="0">
                  <a:pos x="wd2" y="hd2"/>
                </a:cxn>
                <a:cxn ang="5400000">
                  <a:pos x="wd2" y="hd2"/>
                </a:cxn>
                <a:cxn ang="10800000">
                  <a:pos x="wd2" y="hd2"/>
                </a:cxn>
                <a:cxn ang="16200000">
                  <a:pos x="wd2" y="hd2"/>
                </a:cxn>
              </a:cxnLst>
              <a:rect l="0" t="0" r="r" b="b"/>
              <a:pathLst>
                <a:path w="21502" h="21544" extrusionOk="0">
                  <a:moveTo>
                    <a:pt x="21306" y="9419"/>
                  </a:moveTo>
                  <a:lnTo>
                    <a:pt x="11193" y="169"/>
                  </a:lnTo>
                  <a:cubicBezTo>
                    <a:pt x="10947" y="-56"/>
                    <a:pt x="10555" y="-56"/>
                    <a:pt x="10309" y="169"/>
                  </a:cubicBezTo>
                  <a:lnTo>
                    <a:pt x="196" y="9419"/>
                  </a:lnTo>
                  <a:cubicBezTo>
                    <a:pt x="0" y="9599"/>
                    <a:pt x="-49" y="9823"/>
                    <a:pt x="49" y="10048"/>
                  </a:cubicBezTo>
                  <a:cubicBezTo>
                    <a:pt x="147" y="10272"/>
                    <a:pt x="393" y="10407"/>
                    <a:pt x="638" y="10407"/>
                  </a:cubicBezTo>
                  <a:lnTo>
                    <a:pt x="3829" y="10407"/>
                  </a:lnTo>
                  <a:lnTo>
                    <a:pt x="3829" y="17413"/>
                  </a:lnTo>
                  <a:lnTo>
                    <a:pt x="2896" y="17413"/>
                  </a:lnTo>
                  <a:cubicBezTo>
                    <a:pt x="2553" y="17413"/>
                    <a:pt x="2258" y="17682"/>
                    <a:pt x="2258" y="17996"/>
                  </a:cubicBezTo>
                  <a:lnTo>
                    <a:pt x="2258" y="20960"/>
                  </a:lnTo>
                  <a:cubicBezTo>
                    <a:pt x="2258" y="21275"/>
                    <a:pt x="2553" y="21544"/>
                    <a:pt x="2896" y="21544"/>
                  </a:cubicBezTo>
                  <a:lnTo>
                    <a:pt x="18606" y="21544"/>
                  </a:lnTo>
                  <a:cubicBezTo>
                    <a:pt x="18949" y="21544"/>
                    <a:pt x="19244" y="21275"/>
                    <a:pt x="19244" y="20960"/>
                  </a:cubicBezTo>
                  <a:lnTo>
                    <a:pt x="19244" y="17996"/>
                  </a:lnTo>
                  <a:cubicBezTo>
                    <a:pt x="19244" y="17682"/>
                    <a:pt x="18949" y="17413"/>
                    <a:pt x="18606" y="17413"/>
                  </a:cubicBezTo>
                  <a:lnTo>
                    <a:pt x="17673" y="17413"/>
                  </a:lnTo>
                  <a:lnTo>
                    <a:pt x="17673" y="10407"/>
                  </a:lnTo>
                  <a:lnTo>
                    <a:pt x="20864" y="10407"/>
                  </a:lnTo>
                  <a:cubicBezTo>
                    <a:pt x="21109" y="10407"/>
                    <a:pt x="21355" y="10272"/>
                    <a:pt x="21453" y="10048"/>
                  </a:cubicBezTo>
                  <a:cubicBezTo>
                    <a:pt x="21551" y="9868"/>
                    <a:pt x="21502" y="9599"/>
                    <a:pt x="21306" y="9419"/>
                  </a:cubicBezTo>
                  <a:close/>
                  <a:moveTo>
                    <a:pt x="5056" y="10407"/>
                  </a:moveTo>
                  <a:lnTo>
                    <a:pt x="6971" y="10407"/>
                  </a:lnTo>
                  <a:lnTo>
                    <a:pt x="6971" y="17413"/>
                  </a:lnTo>
                  <a:lnTo>
                    <a:pt x="5056" y="17413"/>
                  </a:lnTo>
                  <a:lnTo>
                    <a:pt x="5056" y="10407"/>
                  </a:lnTo>
                  <a:close/>
                  <a:moveTo>
                    <a:pt x="10113" y="10407"/>
                  </a:moveTo>
                  <a:lnTo>
                    <a:pt x="10113" y="17413"/>
                  </a:lnTo>
                  <a:lnTo>
                    <a:pt x="8198" y="17413"/>
                  </a:lnTo>
                  <a:lnTo>
                    <a:pt x="8198" y="10407"/>
                  </a:lnTo>
                  <a:lnTo>
                    <a:pt x="10113" y="10407"/>
                  </a:lnTo>
                  <a:close/>
                  <a:moveTo>
                    <a:pt x="13255" y="10407"/>
                  </a:moveTo>
                  <a:lnTo>
                    <a:pt x="13255" y="17413"/>
                  </a:lnTo>
                  <a:lnTo>
                    <a:pt x="11389" y="17413"/>
                  </a:lnTo>
                  <a:lnTo>
                    <a:pt x="11389" y="10407"/>
                  </a:lnTo>
                  <a:lnTo>
                    <a:pt x="13255" y="10407"/>
                  </a:lnTo>
                  <a:close/>
                  <a:moveTo>
                    <a:pt x="17967" y="20421"/>
                  </a:moveTo>
                  <a:lnTo>
                    <a:pt x="3486" y="20421"/>
                  </a:lnTo>
                  <a:lnTo>
                    <a:pt x="3486" y="18580"/>
                  </a:lnTo>
                  <a:lnTo>
                    <a:pt x="17967" y="18580"/>
                  </a:lnTo>
                  <a:lnTo>
                    <a:pt x="17967" y="20421"/>
                  </a:lnTo>
                  <a:close/>
                  <a:moveTo>
                    <a:pt x="16446" y="17458"/>
                  </a:moveTo>
                  <a:lnTo>
                    <a:pt x="14531" y="17458"/>
                  </a:lnTo>
                  <a:lnTo>
                    <a:pt x="14531" y="10452"/>
                  </a:lnTo>
                  <a:lnTo>
                    <a:pt x="16446" y="10452"/>
                  </a:lnTo>
                  <a:lnTo>
                    <a:pt x="16446" y="17458"/>
                  </a:lnTo>
                  <a:close/>
                  <a:moveTo>
                    <a:pt x="2160" y="9285"/>
                  </a:moveTo>
                  <a:lnTo>
                    <a:pt x="10751" y="1426"/>
                  </a:lnTo>
                  <a:lnTo>
                    <a:pt x="19342" y="9285"/>
                  </a:lnTo>
                  <a:lnTo>
                    <a:pt x="2160" y="9285"/>
                  </a:lnTo>
                  <a:close/>
                </a:path>
              </a:pathLst>
            </a:custGeom>
            <a:solidFill>
              <a:schemeClr val="bg1"/>
            </a:solidFill>
            <a:ln w="3175">
              <a:miter lim="400000"/>
            </a:ln>
          </p:spPr>
          <p:txBody>
            <a:bodyPr lIns="49212" tIns="49212" rIns="49212" bIns="49212" anchor="ctr"/>
            <a:lstStyle/>
            <a:p>
              <a:pPr algn="ctr" defTabSz="1485053">
                <a:lnSpc>
                  <a:spcPct val="100000"/>
                </a:lnSpc>
                <a:defRPr sz="9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19" name="Group 18">
            <a:extLst>
              <a:ext uri="{FF2B5EF4-FFF2-40B4-BE49-F238E27FC236}">
                <a16:creationId xmlns:a16="http://schemas.microsoft.com/office/drawing/2014/main" id="{FE7F179C-EBD5-0948-AADB-CA40687C7A43}"/>
              </a:ext>
            </a:extLst>
          </p:cNvPr>
          <p:cNvGrpSpPr/>
          <p:nvPr/>
        </p:nvGrpSpPr>
        <p:grpSpPr>
          <a:xfrm>
            <a:off x="974338" y="7055487"/>
            <a:ext cx="3229940" cy="525401"/>
            <a:chOff x="2163135" y="15371541"/>
            <a:chExt cx="7161242" cy="1164889"/>
          </a:xfrm>
        </p:grpSpPr>
        <p:sp>
          <p:nvSpPr>
            <p:cNvPr id="20" name="Rectangle 27">
              <a:extLst>
                <a:ext uri="{FF2B5EF4-FFF2-40B4-BE49-F238E27FC236}">
                  <a16:creationId xmlns:a16="http://schemas.microsoft.com/office/drawing/2014/main" id="{8A5B09CB-9228-224D-AC92-7FEB93579F37}"/>
                </a:ext>
              </a:extLst>
            </p:cNvPr>
            <p:cNvSpPr txBox="1"/>
            <p:nvPr/>
          </p:nvSpPr>
          <p:spPr>
            <a:xfrm>
              <a:off x="3595273" y="15371541"/>
              <a:ext cx="5729104" cy="116488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120000"/>
                </a:lnSpc>
                <a:defRPr sz="2800" baseline="7142">
                  <a:solidFill>
                    <a:srgbClr val="FFFFFF"/>
                  </a:solidFill>
                  <a:latin typeface="Roboto-Light"/>
                  <a:ea typeface="Roboto-Light"/>
                  <a:cs typeface="Roboto-Light"/>
                  <a:sym typeface="Roboto-Light"/>
                </a:defRPr>
              </a:lvl1pPr>
            </a:lstStyle>
            <a:p>
              <a:r>
                <a:rPr lang="en-US" sz="1200" baseline="0" dirty="0">
                  <a:latin typeface="Avenir Book" panose="02000503020000020003" pitchFamily="2" charset="0"/>
                </a:rPr>
                <a:t>ICHRAs meet large group ACA mandates.</a:t>
              </a:r>
              <a:endParaRPr sz="1200" baseline="0" dirty="0">
                <a:latin typeface="Avenir Book" panose="02000503020000020003" pitchFamily="2" charset="0"/>
              </a:endParaRPr>
            </a:p>
          </p:txBody>
        </p:sp>
        <p:sp>
          <p:nvSpPr>
            <p:cNvPr id="21" name="Form">
              <a:extLst>
                <a:ext uri="{FF2B5EF4-FFF2-40B4-BE49-F238E27FC236}">
                  <a16:creationId xmlns:a16="http://schemas.microsoft.com/office/drawing/2014/main" id="{17D95E23-FEDF-AE41-8D61-102BA471ABD0}"/>
                </a:ext>
              </a:extLst>
            </p:cNvPr>
            <p:cNvSpPr/>
            <p:nvPr/>
          </p:nvSpPr>
          <p:spPr>
            <a:xfrm>
              <a:off x="2163135" y="15471270"/>
              <a:ext cx="616613" cy="853258"/>
            </a:xfrm>
            <a:custGeom>
              <a:avLst/>
              <a:gdLst/>
              <a:ahLst/>
              <a:cxnLst>
                <a:cxn ang="0">
                  <a:pos x="wd2" y="hd2"/>
                </a:cxn>
                <a:cxn ang="5400000">
                  <a:pos x="wd2" y="hd2"/>
                </a:cxn>
                <a:cxn ang="10800000">
                  <a:pos x="wd2" y="hd2"/>
                </a:cxn>
                <a:cxn ang="16200000">
                  <a:pos x="wd2" y="hd2"/>
                </a:cxn>
              </a:cxnLst>
              <a:rect l="0" t="0" r="r" b="b"/>
              <a:pathLst>
                <a:path w="21600" h="21600" extrusionOk="0">
                  <a:moveTo>
                    <a:pt x="10839" y="0"/>
                  </a:moveTo>
                  <a:cubicBezTo>
                    <a:pt x="7663" y="0"/>
                    <a:pt x="5040" y="1896"/>
                    <a:pt x="5040" y="4191"/>
                  </a:cubicBezTo>
                  <a:lnTo>
                    <a:pt x="5040" y="7200"/>
                  </a:lnTo>
                  <a:lnTo>
                    <a:pt x="817" y="7200"/>
                  </a:lnTo>
                  <a:cubicBezTo>
                    <a:pt x="381" y="7200"/>
                    <a:pt x="0" y="7476"/>
                    <a:pt x="0" y="7791"/>
                  </a:cubicBezTo>
                  <a:lnTo>
                    <a:pt x="0" y="21009"/>
                  </a:lnTo>
                  <a:cubicBezTo>
                    <a:pt x="0" y="21324"/>
                    <a:pt x="381" y="21600"/>
                    <a:pt x="817" y="21600"/>
                  </a:cubicBezTo>
                  <a:lnTo>
                    <a:pt x="20802" y="21600"/>
                  </a:lnTo>
                  <a:cubicBezTo>
                    <a:pt x="21238" y="21600"/>
                    <a:pt x="21600" y="21324"/>
                    <a:pt x="21600" y="21009"/>
                  </a:cubicBezTo>
                  <a:lnTo>
                    <a:pt x="21600" y="7791"/>
                  </a:lnTo>
                  <a:cubicBezTo>
                    <a:pt x="21600" y="7476"/>
                    <a:pt x="21238" y="7200"/>
                    <a:pt x="20802" y="7200"/>
                  </a:cubicBezTo>
                  <a:lnTo>
                    <a:pt x="16618" y="7200"/>
                  </a:lnTo>
                  <a:lnTo>
                    <a:pt x="16618" y="4191"/>
                  </a:lnTo>
                  <a:cubicBezTo>
                    <a:pt x="16618" y="1896"/>
                    <a:pt x="14015" y="0"/>
                    <a:pt x="10839" y="0"/>
                  </a:cubicBezTo>
                  <a:close/>
                  <a:moveTo>
                    <a:pt x="10781" y="1167"/>
                  </a:moveTo>
                  <a:cubicBezTo>
                    <a:pt x="13085" y="1167"/>
                    <a:pt x="14945" y="2526"/>
                    <a:pt x="14945" y="4191"/>
                  </a:cubicBezTo>
                  <a:lnTo>
                    <a:pt x="14945" y="7200"/>
                  </a:lnTo>
                  <a:lnTo>
                    <a:pt x="6538" y="7200"/>
                  </a:lnTo>
                  <a:lnTo>
                    <a:pt x="6538" y="4191"/>
                  </a:lnTo>
                  <a:lnTo>
                    <a:pt x="6597" y="4191"/>
                  </a:lnTo>
                  <a:cubicBezTo>
                    <a:pt x="6597" y="2526"/>
                    <a:pt x="8477" y="1167"/>
                    <a:pt x="10781" y="1167"/>
                  </a:cubicBezTo>
                  <a:close/>
                  <a:moveTo>
                    <a:pt x="1615" y="8367"/>
                  </a:moveTo>
                  <a:lnTo>
                    <a:pt x="19985" y="8367"/>
                  </a:lnTo>
                  <a:lnTo>
                    <a:pt x="19985" y="20433"/>
                  </a:lnTo>
                  <a:lnTo>
                    <a:pt x="1615" y="20433"/>
                  </a:lnTo>
                  <a:lnTo>
                    <a:pt x="1615" y="8367"/>
                  </a:lnTo>
                  <a:close/>
                  <a:moveTo>
                    <a:pt x="10391" y="11700"/>
                  </a:moveTo>
                  <a:cubicBezTo>
                    <a:pt x="9146" y="11745"/>
                    <a:pt x="8158" y="12476"/>
                    <a:pt x="8095" y="13331"/>
                  </a:cubicBezTo>
                  <a:cubicBezTo>
                    <a:pt x="8095" y="13781"/>
                    <a:pt x="8282" y="14226"/>
                    <a:pt x="8718" y="14541"/>
                  </a:cubicBezTo>
                  <a:lnTo>
                    <a:pt x="8718" y="16341"/>
                  </a:lnTo>
                  <a:cubicBezTo>
                    <a:pt x="8718" y="17016"/>
                    <a:pt x="9473" y="17606"/>
                    <a:pt x="10469" y="17606"/>
                  </a:cubicBezTo>
                  <a:cubicBezTo>
                    <a:pt x="11403" y="17606"/>
                    <a:pt x="12201" y="17061"/>
                    <a:pt x="12201" y="16341"/>
                  </a:cubicBezTo>
                  <a:lnTo>
                    <a:pt x="12201" y="14541"/>
                  </a:lnTo>
                  <a:cubicBezTo>
                    <a:pt x="12637" y="14226"/>
                    <a:pt x="12824" y="13823"/>
                    <a:pt x="12824" y="13373"/>
                  </a:cubicBezTo>
                  <a:cubicBezTo>
                    <a:pt x="12824" y="12923"/>
                    <a:pt x="12582" y="12465"/>
                    <a:pt x="12084" y="12150"/>
                  </a:cubicBezTo>
                  <a:cubicBezTo>
                    <a:pt x="11648" y="11835"/>
                    <a:pt x="11014" y="11655"/>
                    <a:pt x="10391" y="11700"/>
                  </a:cubicBezTo>
                  <a:close/>
                  <a:moveTo>
                    <a:pt x="10469" y="12656"/>
                  </a:moveTo>
                  <a:cubicBezTo>
                    <a:pt x="10718" y="12656"/>
                    <a:pt x="10963" y="12746"/>
                    <a:pt x="11150" y="12881"/>
                  </a:cubicBezTo>
                  <a:cubicBezTo>
                    <a:pt x="11337" y="13016"/>
                    <a:pt x="11462" y="13191"/>
                    <a:pt x="11462" y="13416"/>
                  </a:cubicBezTo>
                  <a:cubicBezTo>
                    <a:pt x="11524" y="13596"/>
                    <a:pt x="11341" y="13815"/>
                    <a:pt x="11092" y="13950"/>
                  </a:cubicBezTo>
                  <a:cubicBezTo>
                    <a:pt x="10905" y="14040"/>
                    <a:pt x="10839" y="14181"/>
                    <a:pt x="10839" y="14316"/>
                  </a:cubicBezTo>
                  <a:lnTo>
                    <a:pt x="10839" y="16341"/>
                  </a:lnTo>
                  <a:cubicBezTo>
                    <a:pt x="10839" y="16476"/>
                    <a:pt x="10656" y="16608"/>
                    <a:pt x="10469" y="16608"/>
                  </a:cubicBezTo>
                  <a:cubicBezTo>
                    <a:pt x="10282" y="16608"/>
                    <a:pt x="10080" y="16476"/>
                    <a:pt x="10080" y="16341"/>
                  </a:cubicBezTo>
                  <a:lnTo>
                    <a:pt x="10080" y="14316"/>
                  </a:lnTo>
                  <a:cubicBezTo>
                    <a:pt x="10080" y="14181"/>
                    <a:pt x="10033" y="14040"/>
                    <a:pt x="9846" y="13950"/>
                  </a:cubicBezTo>
                  <a:cubicBezTo>
                    <a:pt x="9597" y="13815"/>
                    <a:pt x="9457" y="13598"/>
                    <a:pt x="9457" y="13373"/>
                  </a:cubicBezTo>
                  <a:cubicBezTo>
                    <a:pt x="9457" y="13013"/>
                    <a:pt x="9909" y="12701"/>
                    <a:pt x="10469" y="12656"/>
                  </a:cubicBezTo>
                  <a:close/>
                </a:path>
              </a:pathLst>
            </a:custGeom>
            <a:solidFill>
              <a:schemeClr val="bg1"/>
            </a:solidFill>
            <a:ln w="3175">
              <a:miter lim="400000"/>
            </a:ln>
          </p:spPr>
          <p:txBody>
            <a:bodyPr lIns="49212" tIns="49212" rIns="49212" bIns="49212" anchor="ctr"/>
            <a:lstStyle/>
            <a:p>
              <a:pPr algn="ctr" defTabSz="1485053">
                <a:lnSpc>
                  <a:spcPct val="100000"/>
                </a:lnSpc>
                <a:defRPr sz="9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600">
                <a:latin typeface="Avenir Book" panose="02000503020000020003" pitchFamily="2" charset="0"/>
              </a:endParaRPr>
            </a:p>
          </p:txBody>
        </p:sp>
      </p:grpSp>
      <p:pic>
        <p:nvPicPr>
          <p:cNvPr id="22" name="Picture 21">
            <a:extLst>
              <a:ext uri="{FF2B5EF4-FFF2-40B4-BE49-F238E27FC236}">
                <a16:creationId xmlns:a16="http://schemas.microsoft.com/office/drawing/2014/main" id="{DD3FA9E2-A34D-F64F-B130-BE2B1A7822C7}"/>
              </a:ext>
            </a:extLst>
          </p:cNvPr>
          <p:cNvPicPr>
            <a:picLocks noChangeAspect="1"/>
          </p:cNvPicPr>
          <p:nvPr/>
        </p:nvPicPr>
        <p:blipFill>
          <a:blip r:embed="rId3"/>
          <a:stretch>
            <a:fillRect/>
          </a:stretch>
        </p:blipFill>
        <p:spPr>
          <a:xfrm>
            <a:off x="5992052" y="9432700"/>
            <a:ext cx="1460892" cy="324923"/>
          </a:xfrm>
          <a:prstGeom prst="rect">
            <a:avLst/>
          </a:prstGeom>
        </p:spPr>
      </p:pic>
    </p:spTree>
    <p:extLst>
      <p:ext uri="{BB962C8B-B14F-4D97-AF65-F5344CB8AC3E}">
        <p14:creationId xmlns:p14="http://schemas.microsoft.com/office/powerpoint/2010/main" val="3230436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38BB18E-A51B-2249-99E9-D95E969D9069}"/>
              </a:ext>
            </a:extLst>
          </p:cNvPr>
          <p:cNvGrpSpPr/>
          <p:nvPr/>
        </p:nvGrpSpPr>
        <p:grpSpPr>
          <a:xfrm>
            <a:off x="0" y="710570"/>
            <a:ext cx="7772400" cy="9408790"/>
            <a:chOff x="-1" y="3448616"/>
            <a:chExt cx="15552735" cy="18827184"/>
          </a:xfrm>
        </p:grpSpPr>
        <p:sp>
          <p:nvSpPr>
            <p:cNvPr id="4" name="Rectangle 27">
              <a:extLst>
                <a:ext uri="{FF2B5EF4-FFF2-40B4-BE49-F238E27FC236}">
                  <a16:creationId xmlns:a16="http://schemas.microsoft.com/office/drawing/2014/main" id="{98D54CE4-5A2D-3641-9A8A-ADBB21203FC2}"/>
                </a:ext>
              </a:extLst>
            </p:cNvPr>
            <p:cNvSpPr txBox="1"/>
            <p:nvPr/>
          </p:nvSpPr>
          <p:spPr>
            <a:xfrm>
              <a:off x="1278237" y="3448616"/>
              <a:ext cx="9550303" cy="80062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rPr lang="en-US" sz="2000" b="1" dirty="0">
                  <a:latin typeface="Avenir Heavy" panose="02000503020000020003" pitchFamily="2" charset="0"/>
                </a:rPr>
                <a:t>Affordability</a:t>
              </a:r>
              <a:endParaRPr sz="2000" b="1" dirty="0">
                <a:latin typeface="Avenir Heavy" panose="02000503020000020003" pitchFamily="2" charset="0"/>
              </a:endParaRPr>
            </a:p>
          </p:txBody>
        </p:sp>
        <p:pic>
          <p:nvPicPr>
            <p:cNvPr id="5" name="Picture Placeholder 3" descr="A picture containing indoor, kitchen, person, preparing&#10;&#10;Description automatically generated">
              <a:extLst>
                <a:ext uri="{FF2B5EF4-FFF2-40B4-BE49-F238E27FC236}">
                  <a16:creationId xmlns:a16="http://schemas.microsoft.com/office/drawing/2014/main" id="{1F528945-DFCD-6344-9EED-00210DBB634D}"/>
                </a:ext>
              </a:extLst>
            </p:cNvPr>
            <p:cNvPicPr>
              <a:picLocks noChangeAspect="1"/>
            </p:cNvPicPr>
            <p:nvPr/>
          </p:nvPicPr>
          <p:blipFill>
            <a:blip r:embed="rId2">
              <a:extLst>
                <a:ext uri="{28A0092B-C50C-407E-A947-70E740481C1C}">
                  <a14:useLocalDpi xmlns:a14="http://schemas.microsoft.com/office/drawing/2010/main" val="0"/>
                </a:ext>
              </a:extLst>
            </a:blip>
            <a:srcRect l="48" r="48"/>
            <a:stretch>
              <a:fillRect/>
            </a:stretch>
          </p:blipFill>
          <p:spPr>
            <a:xfrm>
              <a:off x="-1" y="12533395"/>
              <a:ext cx="15552735" cy="9742405"/>
            </a:xfrm>
            <a:prstGeom prst="rect">
              <a:avLst/>
            </a:prstGeom>
          </p:spPr>
        </p:pic>
        <p:sp>
          <p:nvSpPr>
            <p:cNvPr id="6" name="TextBox 5">
              <a:extLst>
                <a:ext uri="{FF2B5EF4-FFF2-40B4-BE49-F238E27FC236}">
                  <a16:creationId xmlns:a16="http://schemas.microsoft.com/office/drawing/2014/main" id="{B042D00F-FC2E-744C-8606-A0BD8CA28282}"/>
                </a:ext>
              </a:extLst>
            </p:cNvPr>
            <p:cNvSpPr txBox="1"/>
            <p:nvPr/>
          </p:nvSpPr>
          <p:spPr>
            <a:xfrm>
              <a:off x="2536727" y="5683816"/>
              <a:ext cx="11795760" cy="474679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0" marR="0">
                <a:lnSpc>
                  <a:spcPct val="107000"/>
                </a:lnSpc>
                <a:spcBef>
                  <a:spcPts val="0"/>
                </a:spcBef>
                <a:spcAft>
                  <a:spcPts val="800"/>
                </a:spcAft>
              </a:pPr>
              <a:r>
                <a:rPr lang="en-US" sz="1200" dirty="0">
                  <a:solidFill>
                    <a:schemeClr val="tx1">
                      <a:lumMod val="90000"/>
                      <a:lumOff val="10000"/>
                    </a:schemeClr>
                  </a:solidFill>
                  <a:effectLst/>
                  <a:latin typeface="Avenir Book" panose="02000503020000020003" pitchFamily="2" charset="0"/>
                  <a:ea typeface="Calibri" panose="020F0502020204030204" pitchFamily="34" charset="0"/>
                  <a:cs typeface="Times New Roman" panose="02020603050405020304" pitchFamily="18" charset="0"/>
                </a:rPr>
                <a:t>The Employer Mandate through the Affordable Care Act (ACA) requires that employers over 50 full-time equivalent (FTE) employees offer health insurance to their employees. Employers over 50 who do not offer health insurance coverage to their employees are subject to large penalties.</a:t>
              </a:r>
            </a:p>
            <a:p>
              <a:pPr marL="0" marR="0">
                <a:lnSpc>
                  <a:spcPct val="107000"/>
                </a:lnSpc>
                <a:spcBef>
                  <a:spcPts val="0"/>
                </a:spcBef>
                <a:spcAft>
                  <a:spcPts val="800"/>
                </a:spcAft>
              </a:pPr>
              <a:endParaRPr lang="en-US" sz="1200" dirty="0">
                <a:solidFill>
                  <a:schemeClr val="tx1">
                    <a:lumMod val="90000"/>
                    <a:lumOff val="10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solidFill>
                    <a:schemeClr val="tx1">
                      <a:lumMod val="90000"/>
                      <a:lumOff val="10000"/>
                    </a:schemeClr>
                  </a:solidFill>
                  <a:effectLst/>
                  <a:latin typeface="Avenir Book"/>
                  <a:ea typeface="Calibri" panose="020F0502020204030204" pitchFamily="34" charset="0"/>
                  <a:cs typeface="Times New Roman"/>
                </a:rPr>
                <a:t>An ICHRA plan can satisfy the Employer Mandate as long as it is designed to be “affordable”. The IRS definition of affordability with an ICHRA plan is:</a:t>
              </a:r>
              <a:endParaRPr lang="en-US" sz="1200" dirty="0">
                <a:solidFill>
                  <a:schemeClr val="tx1">
                    <a:lumMod val="90000"/>
                    <a:lumOff val="10000"/>
                  </a:schemeClr>
                </a:solidFill>
                <a:effectLst/>
                <a:latin typeface="Avenir Book" panose="02000503020000020003" pitchFamily="2"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200" i="1" dirty="0">
                  <a:solidFill>
                    <a:schemeClr val="tx1">
                      <a:lumMod val="90000"/>
                      <a:lumOff val="10000"/>
                    </a:schemeClr>
                  </a:solidFill>
                  <a:effectLst/>
                  <a:latin typeface="Avenir Book"/>
                  <a:ea typeface="Calibri" panose="020F0502020204030204" pitchFamily="34" charset="0"/>
                  <a:cs typeface="Times New Roman"/>
                </a:rPr>
                <a:t>An ICHRA is affordable if the remaining amount an employee has to pay for a self-only silver plan on the exchange is less than </a:t>
              </a:r>
              <a:r>
                <a:rPr lang="en-US" sz="1200" i="1" dirty="0">
                  <a:solidFill>
                    <a:schemeClr val="tx1">
                      <a:lumMod val="90000"/>
                      <a:lumOff val="10000"/>
                    </a:schemeClr>
                  </a:solidFill>
                  <a:latin typeface="Avenir Book"/>
                  <a:ea typeface="Calibri" panose="020F0502020204030204" pitchFamily="34" charset="0"/>
                  <a:cs typeface="Times New Roman"/>
                </a:rPr>
                <a:t>9.12</a:t>
              </a:r>
              <a:r>
                <a:rPr lang="en-US" sz="1200" i="1" dirty="0">
                  <a:solidFill>
                    <a:schemeClr val="tx1">
                      <a:lumMod val="90000"/>
                      <a:lumOff val="10000"/>
                    </a:schemeClr>
                  </a:solidFill>
                  <a:effectLst/>
                  <a:latin typeface="Avenir Book"/>
                  <a:ea typeface="Calibri" panose="020F0502020204030204" pitchFamily="34" charset="0"/>
                  <a:cs typeface="Times New Roman"/>
                </a:rPr>
                <a:t>% of the employee’s household income (as of </a:t>
              </a:r>
              <a:r>
                <a:rPr lang="en-US" sz="1200" i="1" dirty="0">
                  <a:solidFill>
                    <a:schemeClr val="tx1">
                      <a:lumMod val="90000"/>
                      <a:lumOff val="10000"/>
                    </a:schemeClr>
                  </a:solidFill>
                  <a:latin typeface="Avenir Book"/>
                  <a:ea typeface="Calibri" panose="020F0502020204030204" pitchFamily="34" charset="0"/>
                  <a:cs typeface="Times New Roman"/>
                </a:rPr>
                <a:t>2023</a:t>
              </a:r>
              <a:r>
                <a:rPr lang="en-US" sz="1200" i="1" dirty="0">
                  <a:solidFill>
                    <a:schemeClr val="tx1">
                      <a:lumMod val="90000"/>
                      <a:lumOff val="10000"/>
                    </a:schemeClr>
                  </a:solidFill>
                  <a:effectLst/>
                  <a:latin typeface="Avenir Book"/>
                  <a:ea typeface="Calibri" panose="020F0502020204030204" pitchFamily="34" charset="0"/>
                  <a:cs typeface="Times New Roman"/>
                </a:rPr>
                <a:t>).</a:t>
              </a:r>
            </a:p>
          </p:txBody>
        </p:sp>
      </p:grpSp>
    </p:spTree>
    <p:extLst>
      <p:ext uri="{BB962C8B-B14F-4D97-AF65-F5344CB8AC3E}">
        <p14:creationId xmlns:p14="http://schemas.microsoft.com/office/powerpoint/2010/main" val="4087078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DD8DF51-D155-C54D-9741-BB91CD21AFC1}"/>
              </a:ext>
            </a:extLst>
          </p:cNvPr>
          <p:cNvGrpSpPr/>
          <p:nvPr/>
        </p:nvGrpSpPr>
        <p:grpSpPr>
          <a:xfrm>
            <a:off x="0" y="0"/>
            <a:ext cx="7780213" cy="10058400"/>
            <a:chOff x="0" y="0"/>
            <a:chExt cx="17230420" cy="22275800"/>
          </a:xfrm>
        </p:grpSpPr>
        <p:pic>
          <p:nvPicPr>
            <p:cNvPr id="4" name="Picture Placeholder 3" descr="A picture containing person, outdoor, person, fish&#10;&#10;Description automatically generated">
              <a:extLst>
                <a:ext uri="{FF2B5EF4-FFF2-40B4-BE49-F238E27FC236}">
                  <a16:creationId xmlns:a16="http://schemas.microsoft.com/office/drawing/2014/main" id="{8B6010F6-D60A-CB42-A2B9-5D0DF43356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038420" y="0"/>
              <a:ext cx="12192000" cy="13716001"/>
            </a:xfrm>
            <a:prstGeom prst="rect">
              <a:avLst/>
            </a:prstGeom>
          </p:spPr>
        </p:pic>
        <p:sp>
          <p:nvSpPr>
            <p:cNvPr id="5" name="Rechteck">
              <a:extLst>
                <a:ext uri="{FF2B5EF4-FFF2-40B4-BE49-F238E27FC236}">
                  <a16:creationId xmlns:a16="http://schemas.microsoft.com/office/drawing/2014/main" id="{057A5592-F271-C743-A085-19C96D83B802}"/>
                </a:ext>
              </a:extLst>
            </p:cNvPr>
            <p:cNvSpPr/>
            <p:nvPr/>
          </p:nvSpPr>
          <p:spPr>
            <a:xfrm>
              <a:off x="0" y="11137900"/>
              <a:ext cx="12192000" cy="11137900"/>
            </a:xfrm>
            <a:prstGeom prst="rect">
              <a:avLst/>
            </a:prstGeom>
            <a:solidFill>
              <a:srgbClr val="00A0B0"/>
            </a:solidFill>
            <a:ln w="3175">
              <a:miter lim="400000"/>
            </a:ln>
          </p:spPr>
          <p:txBody>
            <a:bodyPr lIns="50800" tIns="50800" rIns="50800" bIns="50800" anchor="ctr"/>
            <a:lstStyle/>
            <a:p>
              <a:pPr algn="ctr">
                <a:lnSpc>
                  <a:spcPct val="100000"/>
                </a:lnSpc>
                <a:defRPr sz="3200">
                  <a:solidFill>
                    <a:srgbClr val="FFFFFF"/>
                  </a:solidFill>
                  <a:latin typeface="Helvetica Light"/>
                  <a:ea typeface="Helvetica Light"/>
                  <a:cs typeface="Helvetica Light"/>
                  <a:sym typeface="Helvetica Light"/>
                </a:defRPr>
              </a:pPr>
              <a:endParaRPr/>
            </a:p>
          </p:txBody>
        </p:sp>
        <p:sp>
          <p:nvSpPr>
            <p:cNvPr id="6" name="Rectangle 27">
              <a:extLst>
                <a:ext uri="{FF2B5EF4-FFF2-40B4-BE49-F238E27FC236}">
                  <a16:creationId xmlns:a16="http://schemas.microsoft.com/office/drawing/2014/main" id="{997E5D20-057A-234E-9C1A-F53B72148E58}"/>
                </a:ext>
              </a:extLst>
            </p:cNvPr>
            <p:cNvSpPr txBox="1"/>
            <p:nvPr/>
          </p:nvSpPr>
          <p:spPr>
            <a:xfrm>
              <a:off x="1901422" y="12309559"/>
              <a:ext cx="7569103" cy="88610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100000"/>
                </a:lnSpc>
                <a:defRPr sz="4200">
                  <a:solidFill>
                    <a:srgbClr val="FFFFFF"/>
                  </a:solidFill>
                  <a:latin typeface="Roboto Bold"/>
                  <a:ea typeface="Roboto Bold"/>
                  <a:cs typeface="Roboto Bold"/>
                  <a:sym typeface="Roboto Bold"/>
                </a:defRPr>
              </a:lvl1pPr>
            </a:lstStyle>
            <a:p>
              <a:r>
                <a:rPr lang="en-US" sz="2000" b="1" dirty="0">
                  <a:latin typeface="Avenir Heavy" panose="02000503020000020003" pitchFamily="2" charset="0"/>
                </a:rPr>
                <a:t>Premium Tax Credits</a:t>
              </a:r>
              <a:endParaRPr sz="2000" b="1" dirty="0">
                <a:latin typeface="Avenir Heavy" panose="02000503020000020003" pitchFamily="2" charset="0"/>
              </a:endParaRPr>
            </a:p>
          </p:txBody>
        </p:sp>
        <p:sp>
          <p:nvSpPr>
            <p:cNvPr id="7" name="TextBox 6">
              <a:extLst>
                <a:ext uri="{FF2B5EF4-FFF2-40B4-BE49-F238E27FC236}">
                  <a16:creationId xmlns:a16="http://schemas.microsoft.com/office/drawing/2014/main" id="{56CFC59E-8C81-0842-B805-83C711FDFDF4}"/>
                </a:ext>
              </a:extLst>
            </p:cNvPr>
            <p:cNvSpPr txBox="1"/>
            <p:nvPr/>
          </p:nvSpPr>
          <p:spPr>
            <a:xfrm>
              <a:off x="1901422" y="14117348"/>
              <a:ext cx="9097501" cy="753143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sz="1200" dirty="0">
                  <a:solidFill>
                    <a:schemeClr val="bg1"/>
                  </a:solidFill>
                  <a:effectLst/>
                  <a:latin typeface="Avenir Book" panose="02000503020000020003" pitchFamily="2" charset="0"/>
                  <a:ea typeface="Calibri" panose="020F0502020204030204" pitchFamily="34" charset="0"/>
                  <a:cs typeface="Times New Roman" panose="02020603050405020304" pitchFamily="18" charset="0"/>
                </a:rPr>
                <a:t>With </a:t>
              </a:r>
              <a:r>
                <a:rPr lang="en-US" sz="1200" dirty="0" err="1">
                  <a:solidFill>
                    <a:schemeClr val="bg1"/>
                  </a:solidFill>
                  <a:effectLst/>
                  <a:latin typeface="Avenir Book" panose="02000503020000020003" pitchFamily="2" charset="0"/>
                  <a:ea typeface="Calibri" panose="020F0502020204030204" pitchFamily="34" charset="0"/>
                  <a:cs typeface="Times New Roman" panose="02020603050405020304" pitchFamily="18" charset="0"/>
                </a:rPr>
                <a:t>benefitbay’s</a:t>
              </a:r>
              <a:r>
                <a:rPr lang="en-US" sz="1200" dirty="0">
                  <a:solidFill>
                    <a:schemeClr val="bg1"/>
                  </a:solidFill>
                  <a:effectLst/>
                  <a:latin typeface="Avenir Book" panose="02000503020000020003" pitchFamily="2" charset="0"/>
                  <a:ea typeface="Calibri" panose="020F0502020204030204" pitchFamily="34" charset="0"/>
                  <a:cs typeface="Times New Roman" panose="02020603050405020304" pitchFamily="18" charset="0"/>
                </a:rPr>
                <a:t> </a:t>
              </a:r>
              <a:r>
                <a:rPr lang="en-US" sz="1400" b="1" dirty="0">
                  <a:solidFill>
                    <a:schemeClr val="bg1"/>
                  </a:solidFill>
                  <a:effectLst/>
                  <a:latin typeface="Avenir Book" panose="02000503020000020003" pitchFamily="2" charset="0"/>
                  <a:ea typeface="Calibri" panose="020F0502020204030204" pitchFamily="34" charset="0"/>
                  <a:cs typeface="Times New Roman" panose="02020603050405020304" pitchFamily="18" charset="0"/>
                </a:rPr>
                <a:t>Subsidy Advantage </a:t>
              </a:r>
              <a:r>
                <a:rPr lang="en-US" sz="1200" dirty="0">
                  <a:solidFill>
                    <a:schemeClr val="bg1"/>
                  </a:solidFill>
                  <a:effectLst/>
                  <a:latin typeface="Avenir Book" panose="02000503020000020003" pitchFamily="2" charset="0"/>
                  <a:ea typeface="Calibri" panose="020F0502020204030204" pitchFamily="34" charset="0"/>
                  <a:cs typeface="Times New Roman" panose="02020603050405020304" pitchFamily="18" charset="0"/>
                </a:rPr>
                <a:t>tool you can review the best path to setting your ICHRA contribution.  </a:t>
              </a:r>
            </a:p>
            <a:p>
              <a:pPr marL="0" marR="0">
                <a:lnSpc>
                  <a:spcPct val="107000"/>
                </a:lnSpc>
                <a:spcBef>
                  <a:spcPts val="0"/>
                </a:spcBef>
                <a:spcAft>
                  <a:spcPts val="800"/>
                </a:spcAft>
              </a:pPr>
              <a:r>
                <a:rPr lang="en-US" sz="1200" dirty="0">
                  <a:solidFill>
                    <a:schemeClr val="bg1"/>
                  </a:solidFill>
                  <a:latin typeface="Avenir Book" panose="02000503020000020003" pitchFamily="2" charset="0"/>
                  <a:ea typeface="Calibri" panose="020F0502020204030204" pitchFamily="34" charset="0"/>
                  <a:cs typeface="Times New Roman" panose="02020603050405020304" pitchFamily="18" charset="0"/>
                </a:rPr>
                <a:t>S</a:t>
              </a:r>
              <a:r>
                <a:rPr lang="en-US" sz="1200" dirty="0">
                  <a:solidFill>
                    <a:schemeClr val="bg1"/>
                  </a:solidFill>
                  <a:effectLst/>
                  <a:latin typeface="Avenir Book" panose="02000503020000020003" pitchFamily="2" charset="0"/>
                  <a:ea typeface="Calibri" panose="020F0502020204030204" pitchFamily="34" charset="0"/>
                  <a:cs typeface="Times New Roman" panose="02020603050405020304" pitchFamily="18" charset="0"/>
                </a:rPr>
                <a:t>mall employers that are not subject to the Employer Mandate may choose to either offer an “affordable” ICHRA plan, or an “unaffordable” ICHRA plan. </a:t>
              </a:r>
            </a:p>
            <a:p>
              <a:pPr marL="0" marR="0">
                <a:lnSpc>
                  <a:spcPct val="107000"/>
                </a:lnSpc>
                <a:spcBef>
                  <a:spcPts val="0"/>
                </a:spcBef>
                <a:spcAft>
                  <a:spcPts val="800"/>
                </a:spcAft>
              </a:pPr>
              <a:endParaRPr lang="en-US" sz="1200" dirty="0">
                <a:solidFill>
                  <a:schemeClr val="bg1"/>
                </a:solidFill>
                <a:latin typeface="Avenir Book" panose="02000503020000020003"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solidFill>
                    <a:schemeClr val="bg1"/>
                  </a:solidFill>
                  <a:effectLst/>
                  <a:latin typeface="Avenir Book" panose="02000503020000020003" pitchFamily="2" charset="0"/>
                  <a:ea typeface="Calibri" panose="020F0502020204030204" pitchFamily="34" charset="0"/>
                  <a:cs typeface="Times New Roman" panose="02020603050405020304" pitchFamily="18" charset="0"/>
                </a:rPr>
                <a:t>This is where tax credits for employees could come into play. If the ICHRA is considered affordable, then employees are not eligible for tax credits. </a:t>
              </a:r>
            </a:p>
            <a:p>
              <a:pPr marL="0" marR="0">
                <a:lnSpc>
                  <a:spcPct val="107000"/>
                </a:lnSpc>
                <a:spcBef>
                  <a:spcPts val="0"/>
                </a:spcBef>
                <a:spcAft>
                  <a:spcPts val="800"/>
                </a:spcAft>
              </a:pPr>
              <a:endParaRPr lang="en-US" sz="1200" dirty="0">
                <a:solidFill>
                  <a:schemeClr val="bg1"/>
                </a:solidFill>
                <a:latin typeface="Avenir Book" panose="02000503020000020003"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solidFill>
                    <a:schemeClr val="bg1"/>
                  </a:solidFill>
                  <a:effectLst/>
                  <a:latin typeface="Avenir Book" panose="02000503020000020003" pitchFamily="2" charset="0"/>
                  <a:ea typeface="Calibri" panose="020F0502020204030204" pitchFamily="34" charset="0"/>
                  <a:cs typeface="Times New Roman" panose="02020603050405020304" pitchFamily="18" charset="0"/>
                </a:rPr>
                <a:t>If the ICHRA is unaffordable, then employees can choose between tax credits or the ICHRA. In some cases, employers may want to offer an unaffordable ICHRA plan so that their employees can receive tax credits.</a:t>
              </a:r>
            </a:p>
          </p:txBody>
        </p:sp>
      </p:grpSp>
    </p:spTree>
    <p:extLst>
      <p:ext uri="{BB962C8B-B14F-4D97-AF65-F5344CB8AC3E}">
        <p14:creationId xmlns:p14="http://schemas.microsoft.com/office/powerpoint/2010/main" val="717654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a:extLst>
              <a:ext uri="{FF2B5EF4-FFF2-40B4-BE49-F238E27FC236}">
                <a16:creationId xmlns:a16="http://schemas.microsoft.com/office/drawing/2014/main" id="{0633B4D4-F7D4-A349-AB13-C0C1535750FA}"/>
              </a:ext>
            </a:extLst>
          </p:cNvPr>
          <p:cNvSpPr/>
          <p:nvPr/>
        </p:nvSpPr>
        <p:spPr>
          <a:xfrm>
            <a:off x="1436767" y="2544456"/>
            <a:ext cx="5750753" cy="6937474"/>
          </a:xfrm>
          <a:prstGeom prst="rect">
            <a:avLst/>
          </a:prstGeom>
          <a:solidFill>
            <a:srgbClr val="F0EFE9"/>
          </a:solidFill>
          <a:ln w="3175">
            <a:miter lim="400000"/>
          </a:ln>
        </p:spPr>
        <p:txBody>
          <a:bodyPr lIns="50800" tIns="50800" rIns="50800" bIns="50800" anchor="ctr"/>
          <a:lstStyle/>
          <a:p>
            <a:pPr algn="ctr">
              <a:lnSpc>
                <a:spcPct val="100000"/>
              </a:lnSpc>
              <a:defRPr sz="3100">
                <a:solidFill>
                  <a:srgbClr val="FFFFFF"/>
                </a:solidFill>
                <a:latin typeface="Helvetica Light"/>
                <a:ea typeface="Helvetica Light"/>
                <a:cs typeface="Helvetica Light"/>
                <a:sym typeface="Helvetica Light"/>
              </a:defRPr>
            </a:pPr>
            <a:endParaRPr/>
          </a:p>
        </p:txBody>
      </p:sp>
      <p:sp>
        <p:nvSpPr>
          <p:cNvPr id="5" name="Rechteck">
            <a:extLst>
              <a:ext uri="{FF2B5EF4-FFF2-40B4-BE49-F238E27FC236}">
                <a16:creationId xmlns:a16="http://schemas.microsoft.com/office/drawing/2014/main" id="{C231CBB9-583D-154E-ADDC-A8AF71BEA13C}"/>
              </a:ext>
            </a:extLst>
          </p:cNvPr>
          <p:cNvSpPr/>
          <p:nvPr/>
        </p:nvSpPr>
        <p:spPr>
          <a:xfrm>
            <a:off x="846192" y="5107893"/>
            <a:ext cx="1150611" cy="793504"/>
          </a:xfrm>
          <a:prstGeom prst="rect">
            <a:avLst/>
          </a:prstGeom>
          <a:solidFill>
            <a:srgbClr val="00A0B0"/>
          </a:solidFill>
          <a:ln w="3175">
            <a:miter lim="400000"/>
          </a:ln>
        </p:spPr>
        <p:txBody>
          <a:bodyPr lIns="50800" tIns="50800" rIns="50800" bIns="50800" anchor="ctr"/>
          <a:lstStyle/>
          <a:p>
            <a:pPr algn="ctr">
              <a:lnSpc>
                <a:spcPct val="100000"/>
              </a:lnSpc>
              <a:defRPr sz="3200">
                <a:solidFill>
                  <a:srgbClr val="FFFFFF"/>
                </a:solidFill>
                <a:latin typeface="Helvetica Light"/>
                <a:ea typeface="Helvetica Light"/>
                <a:cs typeface="Helvetica Light"/>
                <a:sym typeface="Helvetica Light"/>
              </a:defRPr>
            </a:pPr>
            <a:endParaRPr/>
          </a:p>
        </p:txBody>
      </p:sp>
      <p:sp>
        <p:nvSpPr>
          <p:cNvPr id="6" name="Rechteck">
            <a:extLst>
              <a:ext uri="{FF2B5EF4-FFF2-40B4-BE49-F238E27FC236}">
                <a16:creationId xmlns:a16="http://schemas.microsoft.com/office/drawing/2014/main" id="{C20D1923-18E9-FA43-941D-2D5D9DDDD490}"/>
              </a:ext>
            </a:extLst>
          </p:cNvPr>
          <p:cNvSpPr/>
          <p:nvPr/>
        </p:nvSpPr>
        <p:spPr>
          <a:xfrm>
            <a:off x="846192" y="4049426"/>
            <a:ext cx="1150611" cy="793504"/>
          </a:xfrm>
          <a:prstGeom prst="rect">
            <a:avLst/>
          </a:prstGeom>
          <a:solidFill>
            <a:srgbClr val="00A0B0"/>
          </a:solidFill>
          <a:ln w="3175">
            <a:miter lim="400000"/>
          </a:ln>
        </p:spPr>
        <p:txBody>
          <a:bodyPr lIns="50800" tIns="50800" rIns="50800" bIns="50800" anchor="ctr"/>
          <a:lstStyle/>
          <a:p>
            <a:pPr algn="ctr">
              <a:lnSpc>
                <a:spcPct val="100000"/>
              </a:lnSpc>
              <a:defRPr sz="3200">
                <a:solidFill>
                  <a:srgbClr val="FFFFFF"/>
                </a:solidFill>
                <a:latin typeface="Helvetica Light"/>
                <a:ea typeface="Helvetica Light"/>
                <a:cs typeface="Helvetica Light"/>
                <a:sym typeface="Helvetica Light"/>
              </a:defRPr>
            </a:pPr>
            <a:endParaRPr dirty="0"/>
          </a:p>
        </p:txBody>
      </p:sp>
      <p:sp>
        <p:nvSpPr>
          <p:cNvPr id="7" name="Rechteck">
            <a:extLst>
              <a:ext uri="{FF2B5EF4-FFF2-40B4-BE49-F238E27FC236}">
                <a16:creationId xmlns:a16="http://schemas.microsoft.com/office/drawing/2014/main" id="{3F941768-C0CA-8D4D-A43A-5DBFF937ECD2}"/>
              </a:ext>
            </a:extLst>
          </p:cNvPr>
          <p:cNvSpPr/>
          <p:nvPr/>
        </p:nvSpPr>
        <p:spPr>
          <a:xfrm>
            <a:off x="852646" y="2990959"/>
            <a:ext cx="1150611" cy="793504"/>
          </a:xfrm>
          <a:prstGeom prst="rect">
            <a:avLst/>
          </a:prstGeom>
          <a:solidFill>
            <a:srgbClr val="00A0B0"/>
          </a:solidFill>
          <a:ln w="3175">
            <a:miter lim="400000"/>
          </a:ln>
        </p:spPr>
        <p:txBody>
          <a:bodyPr lIns="50800" tIns="50800" rIns="50800" bIns="50800" anchor="ctr"/>
          <a:lstStyle/>
          <a:p>
            <a:pPr algn="ctr">
              <a:lnSpc>
                <a:spcPct val="100000"/>
              </a:lnSpc>
              <a:defRPr sz="3200">
                <a:solidFill>
                  <a:srgbClr val="FFFFFF"/>
                </a:solidFill>
                <a:latin typeface="Helvetica Light"/>
                <a:ea typeface="Helvetica Light"/>
                <a:cs typeface="Helvetica Light"/>
                <a:sym typeface="Helvetica Light"/>
              </a:defRPr>
            </a:pPr>
            <a:endParaRPr/>
          </a:p>
        </p:txBody>
      </p:sp>
      <p:sp>
        <p:nvSpPr>
          <p:cNvPr id="8" name="Rectangle 27">
            <a:extLst>
              <a:ext uri="{FF2B5EF4-FFF2-40B4-BE49-F238E27FC236}">
                <a16:creationId xmlns:a16="http://schemas.microsoft.com/office/drawing/2014/main" id="{1806875D-8178-1B46-B92D-35D5DA1DC7C4}"/>
              </a:ext>
            </a:extLst>
          </p:cNvPr>
          <p:cNvSpPr txBox="1"/>
          <p:nvPr/>
        </p:nvSpPr>
        <p:spPr>
          <a:xfrm>
            <a:off x="501155" y="420240"/>
            <a:ext cx="5211548" cy="40011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lang="en-US" sz="2000" b="1" dirty="0">
                <a:latin typeface="Avenir Heavy" panose="02000503020000020003" pitchFamily="2" charset="0"/>
              </a:rPr>
              <a:t>Employee Class Options</a:t>
            </a:r>
            <a:endParaRPr sz="2000" b="1" dirty="0">
              <a:latin typeface="Avenir Heavy" panose="02000503020000020003" pitchFamily="2" charset="0"/>
            </a:endParaRPr>
          </a:p>
        </p:txBody>
      </p:sp>
      <p:sp>
        <p:nvSpPr>
          <p:cNvPr id="9" name="Rectangle 27">
            <a:extLst>
              <a:ext uri="{FF2B5EF4-FFF2-40B4-BE49-F238E27FC236}">
                <a16:creationId xmlns:a16="http://schemas.microsoft.com/office/drawing/2014/main" id="{E37A7857-4D78-114F-B69F-5F96E02E7F51}"/>
              </a:ext>
            </a:extLst>
          </p:cNvPr>
          <p:cNvSpPr txBox="1"/>
          <p:nvPr/>
        </p:nvSpPr>
        <p:spPr>
          <a:xfrm>
            <a:off x="501155" y="1359531"/>
            <a:ext cx="6162973" cy="66979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20000"/>
              </a:lnSpc>
              <a:defRPr sz="2800">
                <a:solidFill>
                  <a:srgbClr val="0B0C11"/>
                </a:solidFill>
                <a:latin typeface="Roboto-Light"/>
                <a:ea typeface="Roboto-Light"/>
                <a:cs typeface="Roboto-Light"/>
                <a:sym typeface="Roboto-Light"/>
              </a:defRPr>
            </a:lvl1pPr>
          </a:lstStyle>
          <a:p>
            <a:r>
              <a:rPr lang="en-US" sz="1600" dirty="0">
                <a:latin typeface="Avenir Medium" panose="02000503020000020003" pitchFamily="2" charset="0"/>
              </a:rPr>
              <a:t>There are 11 IRS defined employee classes. These may be combined to further define a segment of employees.</a:t>
            </a:r>
            <a:endParaRPr sz="1600" dirty="0">
              <a:latin typeface="Avenir Medium" panose="02000503020000020003" pitchFamily="2" charset="0"/>
            </a:endParaRPr>
          </a:p>
        </p:txBody>
      </p:sp>
      <p:sp>
        <p:nvSpPr>
          <p:cNvPr id="10" name="TextBox 9">
            <a:extLst>
              <a:ext uri="{FF2B5EF4-FFF2-40B4-BE49-F238E27FC236}">
                <a16:creationId xmlns:a16="http://schemas.microsoft.com/office/drawing/2014/main" id="{4C09A7A7-3D29-AF41-AFAE-C176A524872B}"/>
              </a:ext>
            </a:extLst>
          </p:cNvPr>
          <p:cNvSpPr txBox="1"/>
          <p:nvPr/>
        </p:nvSpPr>
        <p:spPr>
          <a:xfrm>
            <a:off x="2603294" y="3291977"/>
            <a:ext cx="4232619" cy="575542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14350" marR="0" indent="-514350">
              <a:lnSpc>
                <a:spcPct val="100000"/>
              </a:lnSpc>
              <a:spcBef>
                <a:spcPts val="0"/>
              </a:spcBef>
              <a:spcAft>
                <a:spcPts val="2400"/>
              </a:spcAft>
              <a:buFont typeface="+mj-lt"/>
              <a:buAutoNum type="arabicPeriod"/>
            </a:pPr>
            <a:r>
              <a:rPr lang="en-US" sz="1200" dirty="0">
                <a:solidFill>
                  <a:schemeClr val="tx1">
                    <a:lumMod val="90000"/>
                    <a:lumOff val="10000"/>
                  </a:schemeClr>
                </a:solidFill>
                <a:effectLst/>
                <a:latin typeface="Avenir Book" panose="02000503020000020003" pitchFamily="2" charset="0"/>
                <a:ea typeface="Calibri" panose="020F0502020204030204" pitchFamily="34" charset="0"/>
                <a:cs typeface="Times New Roman" panose="02020603050405020304" pitchFamily="18" charset="0"/>
              </a:rPr>
              <a:t>Full-time Employees</a:t>
            </a:r>
          </a:p>
          <a:p>
            <a:pPr marL="514350" marR="0" indent="-514350">
              <a:lnSpc>
                <a:spcPct val="100000"/>
              </a:lnSpc>
              <a:spcBef>
                <a:spcPts val="0"/>
              </a:spcBef>
              <a:spcAft>
                <a:spcPts val="2400"/>
              </a:spcAft>
              <a:buFont typeface="+mj-lt"/>
              <a:buAutoNum type="arabicPeriod"/>
            </a:pPr>
            <a:r>
              <a:rPr lang="en-US" sz="1200" dirty="0">
                <a:solidFill>
                  <a:schemeClr val="tx1">
                    <a:lumMod val="90000"/>
                    <a:lumOff val="10000"/>
                  </a:schemeClr>
                </a:solidFill>
                <a:effectLst/>
                <a:latin typeface="Avenir Book" panose="02000503020000020003" pitchFamily="2" charset="0"/>
                <a:ea typeface="Calibri" panose="020F0502020204030204" pitchFamily="34" charset="0"/>
                <a:cs typeface="Times New Roman" panose="02020603050405020304" pitchFamily="18" charset="0"/>
              </a:rPr>
              <a:t>Part-time Employees</a:t>
            </a:r>
          </a:p>
          <a:p>
            <a:pPr marL="514350" marR="0" indent="-514350">
              <a:lnSpc>
                <a:spcPct val="100000"/>
              </a:lnSpc>
              <a:spcBef>
                <a:spcPts val="0"/>
              </a:spcBef>
              <a:spcAft>
                <a:spcPts val="2400"/>
              </a:spcAft>
              <a:buFont typeface="+mj-lt"/>
              <a:buAutoNum type="arabicPeriod"/>
            </a:pPr>
            <a:r>
              <a:rPr lang="en-US" sz="1200" dirty="0">
                <a:solidFill>
                  <a:schemeClr val="tx1">
                    <a:lumMod val="90000"/>
                    <a:lumOff val="10000"/>
                  </a:schemeClr>
                </a:solidFill>
                <a:effectLst/>
                <a:latin typeface="Avenir Book" panose="02000503020000020003" pitchFamily="2" charset="0"/>
                <a:ea typeface="Calibri" panose="020F0502020204030204" pitchFamily="34" charset="0"/>
                <a:cs typeface="Times New Roman" panose="02020603050405020304" pitchFamily="18" charset="0"/>
              </a:rPr>
              <a:t>Seasonal Employees</a:t>
            </a:r>
          </a:p>
          <a:p>
            <a:pPr marL="514350" marR="0" indent="-514350">
              <a:lnSpc>
                <a:spcPct val="100000"/>
              </a:lnSpc>
              <a:spcBef>
                <a:spcPts val="0"/>
              </a:spcBef>
              <a:spcAft>
                <a:spcPts val="2400"/>
              </a:spcAft>
              <a:buFont typeface="+mj-lt"/>
              <a:buAutoNum type="arabicPeriod"/>
            </a:pPr>
            <a:r>
              <a:rPr lang="en-US" sz="1200" dirty="0">
                <a:solidFill>
                  <a:schemeClr val="tx1">
                    <a:lumMod val="90000"/>
                    <a:lumOff val="10000"/>
                  </a:schemeClr>
                </a:solidFill>
                <a:effectLst/>
                <a:latin typeface="Avenir Book" panose="02000503020000020003" pitchFamily="2" charset="0"/>
                <a:ea typeface="Calibri" panose="020F0502020204030204" pitchFamily="34" charset="0"/>
                <a:cs typeface="Times New Roman" panose="02020603050405020304" pitchFamily="18" charset="0"/>
              </a:rPr>
              <a:t>Employees covered by a collective bargaining agreement</a:t>
            </a:r>
          </a:p>
          <a:p>
            <a:pPr marL="514350" marR="0" indent="-514350">
              <a:lnSpc>
                <a:spcPct val="100000"/>
              </a:lnSpc>
              <a:spcBef>
                <a:spcPts val="0"/>
              </a:spcBef>
              <a:spcAft>
                <a:spcPts val="2400"/>
              </a:spcAft>
              <a:buFont typeface="+mj-lt"/>
              <a:buAutoNum type="arabicPeriod"/>
            </a:pPr>
            <a:r>
              <a:rPr lang="en-US" sz="1200" dirty="0">
                <a:solidFill>
                  <a:schemeClr val="tx1">
                    <a:lumMod val="90000"/>
                    <a:lumOff val="10000"/>
                  </a:schemeClr>
                </a:solidFill>
                <a:effectLst/>
                <a:latin typeface="Avenir Book" panose="02000503020000020003" pitchFamily="2" charset="0"/>
                <a:ea typeface="Calibri" panose="020F0502020204030204" pitchFamily="34" charset="0"/>
                <a:cs typeface="Times New Roman" panose="02020603050405020304" pitchFamily="18" charset="0"/>
              </a:rPr>
              <a:t>Employees who have not satisfied a waiting period for coverage</a:t>
            </a:r>
          </a:p>
          <a:p>
            <a:pPr marL="514350" marR="0" indent="-514350">
              <a:lnSpc>
                <a:spcPct val="100000"/>
              </a:lnSpc>
              <a:spcBef>
                <a:spcPts val="0"/>
              </a:spcBef>
              <a:spcAft>
                <a:spcPts val="2400"/>
              </a:spcAft>
              <a:buFont typeface="+mj-lt"/>
              <a:buAutoNum type="arabicPeriod"/>
            </a:pPr>
            <a:r>
              <a:rPr lang="en-US" sz="1200" dirty="0">
                <a:solidFill>
                  <a:schemeClr val="tx1">
                    <a:lumMod val="90000"/>
                    <a:lumOff val="10000"/>
                  </a:schemeClr>
                </a:solidFill>
                <a:effectLst/>
                <a:latin typeface="Avenir Book" panose="02000503020000020003" pitchFamily="2" charset="0"/>
                <a:ea typeface="Calibri" panose="020F0502020204030204" pitchFamily="34" charset="0"/>
                <a:cs typeface="Times New Roman" panose="02020603050405020304" pitchFamily="18" charset="0"/>
              </a:rPr>
              <a:t>Non-resident aliens with no US-based income</a:t>
            </a:r>
          </a:p>
          <a:p>
            <a:pPr marL="514350" marR="0" indent="-514350">
              <a:lnSpc>
                <a:spcPct val="100000"/>
              </a:lnSpc>
              <a:spcBef>
                <a:spcPts val="0"/>
              </a:spcBef>
              <a:spcAft>
                <a:spcPts val="2400"/>
              </a:spcAft>
              <a:buFont typeface="+mj-lt"/>
              <a:buAutoNum type="arabicPeriod"/>
            </a:pPr>
            <a:r>
              <a:rPr lang="en-US" sz="1200" dirty="0">
                <a:solidFill>
                  <a:schemeClr val="tx1">
                    <a:lumMod val="90000"/>
                    <a:lumOff val="10000"/>
                  </a:schemeClr>
                </a:solidFill>
                <a:effectLst/>
                <a:latin typeface="Avenir Book" panose="02000503020000020003" pitchFamily="2" charset="0"/>
                <a:ea typeface="Calibri" panose="020F0502020204030204" pitchFamily="34" charset="0"/>
                <a:cs typeface="Times New Roman" panose="02020603050405020304" pitchFamily="18" charset="0"/>
              </a:rPr>
              <a:t>Employees whose primary site of employment is in the same rating area</a:t>
            </a:r>
          </a:p>
          <a:p>
            <a:pPr marL="514350" marR="0" indent="-514350">
              <a:lnSpc>
                <a:spcPct val="100000"/>
              </a:lnSpc>
              <a:spcBef>
                <a:spcPts val="0"/>
              </a:spcBef>
              <a:spcAft>
                <a:spcPts val="2400"/>
              </a:spcAft>
              <a:buFont typeface="+mj-lt"/>
              <a:buAutoNum type="arabicPeriod"/>
            </a:pPr>
            <a:r>
              <a:rPr lang="en-US" sz="1200" dirty="0">
                <a:solidFill>
                  <a:schemeClr val="tx1">
                    <a:lumMod val="90000"/>
                    <a:lumOff val="10000"/>
                  </a:schemeClr>
                </a:solidFill>
                <a:effectLst/>
                <a:latin typeface="Avenir Book" panose="02000503020000020003" pitchFamily="2" charset="0"/>
                <a:ea typeface="Calibri" panose="020F0502020204030204" pitchFamily="34" charset="0"/>
                <a:cs typeface="Times New Roman" panose="02020603050405020304" pitchFamily="18" charset="0"/>
              </a:rPr>
              <a:t>Salaried Employees</a:t>
            </a:r>
          </a:p>
          <a:p>
            <a:pPr marL="514350" marR="0" indent="-514350">
              <a:lnSpc>
                <a:spcPct val="100000"/>
              </a:lnSpc>
              <a:spcBef>
                <a:spcPts val="0"/>
              </a:spcBef>
              <a:spcAft>
                <a:spcPts val="2400"/>
              </a:spcAft>
              <a:buFont typeface="+mj-lt"/>
              <a:buAutoNum type="arabicPeriod"/>
            </a:pPr>
            <a:r>
              <a:rPr lang="en-US" sz="1200" dirty="0">
                <a:solidFill>
                  <a:schemeClr val="tx1">
                    <a:lumMod val="90000"/>
                    <a:lumOff val="10000"/>
                  </a:schemeClr>
                </a:solidFill>
                <a:effectLst/>
                <a:latin typeface="Avenir Book" panose="02000503020000020003" pitchFamily="2" charset="0"/>
                <a:ea typeface="Calibri" panose="020F0502020204030204" pitchFamily="34" charset="0"/>
                <a:cs typeface="Times New Roman" panose="02020603050405020304" pitchFamily="18" charset="0"/>
              </a:rPr>
              <a:t>Non-Salaried Employees</a:t>
            </a:r>
            <a:endParaRPr lang="en-US" sz="1200" dirty="0">
              <a:solidFill>
                <a:schemeClr val="tx1">
                  <a:lumMod val="90000"/>
                  <a:lumOff val="10000"/>
                </a:schemeClr>
              </a:solidFill>
              <a:latin typeface="Avenir Book" panose="02000503020000020003" pitchFamily="2" charset="0"/>
              <a:ea typeface="Calibri" panose="020F0502020204030204" pitchFamily="34" charset="0"/>
              <a:cs typeface="Times New Roman" panose="02020603050405020304" pitchFamily="18" charset="0"/>
            </a:endParaRPr>
          </a:p>
          <a:p>
            <a:pPr marL="514350" marR="0" indent="-514350">
              <a:lnSpc>
                <a:spcPct val="100000"/>
              </a:lnSpc>
              <a:spcBef>
                <a:spcPts val="0"/>
              </a:spcBef>
              <a:spcAft>
                <a:spcPts val="2400"/>
              </a:spcAft>
              <a:buFont typeface="+mj-lt"/>
              <a:buAutoNum type="arabicPeriod"/>
            </a:pPr>
            <a:r>
              <a:rPr lang="en-US" sz="1200" dirty="0">
                <a:solidFill>
                  <a:schemeClr val="tx1">
                    <a:lumMod val="90000"/>
                    <a:lumOff val="10000"/>
                  </a:schemeClr>
                </a:solidFill>
                <a:effectLst/>
                <a:latin typeface="Avenir Book" panose="02000503020000020003" pitchFamily="2" charset="0"/>
                <a:ea typeface="Calibri" panose="020F0502020204030204" pitchFamily="34" charset="0"/>
                <a:cs typeface="Times New Roman" panose="02020603050405020304" pitchFamily="18" charset="0"/>
              </a:rPr>
              <a:t>Temporary Employees of a staffing firm</a:t>
            </a:r>
          </a:p>
          <a:p>
            <a:pPr marL="514350" indent="-514350">
              <a:lnSpc>
                <a:spcPct val="100000"/>
              </a:lnSpc>
              <a:spcAft>
                <a:spcPts val="2400"/>
              </a:spcAft>
              <a:buFont typeface="+mj-lt"/>
              <a:buAutoNum type="arabicPeriod"/>
            </a:pPr>
            <a:r>
              <a:rPr lang="en-US" sz="1200" dirty="0">
                <a:solidFill>
                  <a:schemeClr val="tx1">
                    <a:lumMod val="90000"/>
                    <a:lumOff val="10000"/>
                  </a:schemeClr>
                </a:solidFill>
                <a:effectLst/>
                <a:latin typeface="Avenir Book" panose="02000503020000020003" pitchFamily="2" charset="0"/>
                <a:ea typeface="Calibri" panose="020F0502020204030204" pitchFamily="34" charset="0"/>
                <a:cs typeface="Times New Roman" panose="02020603050405020304" pitchFamily="18" charset="0"/>
              </a:rPr>
              <a:t>A combination of two or more of the above classes</a:t>
            </a:r>
            <a:r>
              <a:rPr lang="en-US" sz="1200" dirty="0">
                <a:solidFill>
                  <a:schemeClr val="tx1">
                    <a:lumMod val="90000"/>
                    <a:lumOff val="10000"/>
                  </a:schemeClr>
                </a:solidFill>
                <a:latin typeface="Avenir Book" panose="02000503020000020003" pitchFamily="2" charset="0"/>
                <a:ea typeface="Calibri" panose="020F0502020204030204" pitchFamily="34" charset="0"/>
                <a:cs typeface="Times New Roman" panose="02020603050405020304" pitchFamily="18" charset="0"/>
              </a:rPr>
              <a:t>.</a:t>
            </a:r>
            <a:endParaRPr lang="en-US" sz="1200" dirty="0">
              <a:solidFill>
                <a:schemeClr val="tx1">
                  <a:lumMod val="90000"/>
                  <a:lumOff val="10000"/>
                </a:schemeClr>
              </a:solidFill>
              <a:latin typeface="Avenir Book" panose="02000503020000020003" pitchFamily="2" charset="0"/>
            </a:endParaRPr>
          </a:p>
        </p:txBody>
      </p:sp>
      <p:sp>
        <p:nvSpPr>
          <p:cNvPr id="14" name="Rechteck">
            <a:extLst>
              <a:ext uri="{FF2B5EF4-FFF2-40B4-BE49-F238E27FC236}">
                <a16:creationId xmlns:a16="http://schemas.microsoft.com/office/drawing/2014/main" id="{029F6014-7D81-984A-8EC7-CA5B1BE1E3A6}"/>
              </a:ext>
            </a:extLst>
          </p:cNvPr>
          <p:cNvSpPr/>
          <p:nvPr/>
        </p:nvSpPr>
        <p:spPr>
          <a:xfrm>
            <a:off x="862108" y="8283293"/>
            <a:ext cx="1150611" cy="793504"/>
          </a:xfrm>
          <a:prstGeom prst="rect">
            <a:avLst/>
          </a:prstGeom>
          <a:solidFill>
            <a:srgbClr val="00A0B0"/>
          </a:solidFill>
          <a:ln w="3175">
            <a:miter lim="400000"/>
          </a:ln>
        </p:spPr>
        <p:txBody>
          <a:bodyPr lIns="50800" tIns="50800" rIns="50800" bIns="50800" anchor="ctr"/>
          <a:lstStyle/>
          <a:p>
            <a:pPr algn="ctr">
              <a:lnSpc>
                <a:spcPct val="100000"/>
              </a:lnSpc>
              <a:defRPr sz="3200">
                <a:solidFill>
                  <a:srgbClr val="FFFFFF"/>
                </a:solidFill>
                <a:latin typeface="Helvetica Light"/>
                <a:ea typeface="Helvetica Light"/>
                <a:cs typeface="Helvetica Light"/>
                <a:sym typeface="Helvetica Light"/>
              </a:defRPr>
            </a:pPr>
            <a:endParaRPr/>
          </a:p>
        </p:txBody>
      </p:sp>
      <p:sp>
        <p:nvSpPr>
          <p:cNvPr id="15" name="Rechteck">
            <a:extLst>
              <a:ext uri="{FF2B5EF4-FFF2-40B4-BE49-F238E27FC236}">
                <a16:creationId xmlns:a16="http://schemas.microsoft.com/office/drawing/2014/main" id="{B55B339B-2561-114B-92D0-1C9A37C11E07}"/>
              </a:ext>
            </a:extLst>
          </p:cNvPr>
          <p:cNvSpPr/>
          <p:nvPr/>
        </p:nvSpPr>
        <p:spPr>
          <a:xfrm>
            <a:off x="862108" y="7224827"/>
            <a:ext cx="1150611" cy="793504"/>
          </a:xfrm>
          <a:prstGeom prst="rect">
            <a:avLst/>
          </a:prstGeom>
          <a:solidFill>
            <a:srgbClr val="00A0B0"/>
          </a:solidFill>
          <a:ln w="3175">
            <a:miter lim="400000"/>
          </a:ln>
        </p:spPr>
        <p:txBody>
          <a:bodyPr lIns="50800" tIns="50800" rIns="50800" bIns="50800" anchor="ctr"/>
          <a:lstStyle/>
          <a:p>
            <a:pPr algn="ctr">
              <a:lnSpc>
                <a:spcPct val="100000"/>
              </a:lnSpc>
              <a:defRPr sz="3200">
                <a:solidFill>
                  <a:srgbClr val="FFFFFF"/>
                </a:solidFill>
                <a:latin typeface="Helvetica Light"/>
                <a:ea typeface="Helvetica Light"/>
                <a:cs typeface="Helvetica Light"/>
                <a:sym typeface="Helvetica Light"/>
              </a:defRPr>
            </a:pPr>
            <a:endParaRPr/>
          </a:p>
        </p:txBody>
      </p:sp>
      <p:sp>
        <p:nvSpPr>
          <p:cNvPr id="16" name="Rechteck">
            <a:extLst>
              <a:ext uri="{FF2B5EF4-FFF2-40B4-BE49-F238E27FC236}">
                <a16:creationId xmlns:a16="http://schemas.microsoft.com/office/drawing/2014/main" id="{0570CCA0-F576-2B42-8AC0-B4AE240C8AAF}"/>
              </a:ext>
            </a:extLst>
          </p:cNvPr>
          <p:cNvSpPr/>
          <p:nvPr/>
        </p:nvSpPr>
        <p:spPr>
          <a:xfrm>
            <a:off x="862108" y="6166360"/>
            <a:ext cx="1150611" cy="793504"/>
          </a:xfrm>
          <a:prstGeom prst="rect">
            <a:avLst/>
          </a:prstGeom>
          <a:solidFill>
            <a:srgbClr val="00A0B0"/>
          </a:solidFill>
          <a:ln w="3175">
            <a:miter lim="400000"/>
          </a:ln>
        </p:spPr>
        <p:txBody>
          <a:bodyPr lIns="50800" tIns="50800" rIns="50800" bIns="50800" anchor="ctr"/>
          <a:lstStyle/>
          <a:p>
            <a:pPr algn="ctr">
              <a:lnSpc>
                <a:spcPct val="100000"/>
              </a:lnSpc>
              <a:defRPr sz="3200">
                <a:solidFill>
                  <a:srgbClr val="FFFFFF"/>
                </a:solidFill>
                <a:latin typeface="Helvetica Light"/>
                <a:ea typeface="Helvetica Light"/>
                <a:cs typeface="Helvetica Light"/>
                <a:sym typeface="Helvetica Light"/>
              </a:defRPr>
            </a:pPr>
            <a:endParaRPr/>
          </a:p>
        </p:txBody>
      </p:sp>
      <p:grpSp>
        <p:nvGrpSpPr>
          <p:cNvPr id="21" name="Group 20">
            <a:extLst>
              <a:ext uri="{FF2B5EF4-FFF2-40B4-BE49-F238E27FC236}">
                <a16:creationId xmlns:a16="http://schemas.microsoft.com/office/drawing/2014/main" id="{9882C419-76BE-FC48-9AC7-2DF9EEC7556D}"/>
              </a:ext>
            </a:extLst>
          </p:cNvPr>
          <p:cNvGrpSpPr/>
          <p:nvPr/>
        </p:nvGrpSpPr>
        <p:grpSpPr>
          <a:xfrm>
            <a:off x="1187569" y="3166806"/>
            <a:ext cx="474386" cy="5733032"/>
            <a:chOff x="1094581" y="3244296"/>
            <a:chExt cx="474386" cy="5733032"/>
          </a:xfrm>
        </p:grpSpPr>
        <p:sp>
          <p:nvSpPr>
            <p:cNvPr id="11" name="Form">
              <a:extLst>
                <a:ext uri="{FF2B5EF4-FFF2-40B4-BE49-F238E27FC236}">
                  <a16:creationId xmlns:a16="http://schemas.microsoft.com/office/drawing/2014/main" id="{C6A29EC9-3D83-B945-A963-FD6869D8C419}"/>
                </a:ext>
              </a:extLst>
            </p:cNvPr>
            <p:cNvSpPr/>
            <p:nvPr/>
          </p:nvSpPr>
          <p:spPr>
            <a:xfrm>
              <a:off x="1094581" y="5345305"/>
              <a:ext cx="474386" cy="474357"/>
            </a:xfrm>
            <a:custGeom>
              <a:avLst/>
              <a:gdLst/>
              <a:ahLst/>
              <a:cxnLst>
                <a:cxn ang="0">
                  <a:pos x="wd2" y="hd2"/>
                </a:cxn>
                <a:cxn ang="5400000">
                  <a:pos x="wd2" y="hd2"/>
                </a:cxn>
                <a:cxn ang="10800000">
                  <a:pos x="wd2" y="hd2"/>
                </a:cxn>
                <a:cxn ang="16200000">
                  <a:pos x="wd2" y="hd2"/>
                </a:cxn>
              </a:cxnLst>
              <a:rect l="0" t="0" r="r" b="b"/>
              <a:pathLst>
                <a:path w="21556" h="21600" extrusionOk="0">
                  <a:moveTo>
                    <a:pt x="10778" y="0"/>
                  </a:moveTo>
                  <a:cubicBezTo>
                    <a:pt x="7904" y="0"/>
                    <a:pt x="5209" y="1125"/>
                    <a:pt x="3143" y="3150"/>
                  </a:cubicBezTo>
                  <a:cubicBezTo>
                    <a:pt x="1123" y="5175"/>
                    <a:pt x="0" y="7920"/>
                    <a:pt x="0" y="10800"/>
                  </a:cubicBezTo>
                  <a:cubicBezTo>
                    <a:pt x="0" y="13680"/>
                    <a:pt x="1123" y="16380"/>
                    <a:pt x="3143" y="18450"/>
                  </a:cubicBezTo>
                  <a:cubicBezTo>
                    <a:pt x="5164" y="20475"/>
                    <a:pt x="7904" y="21600"/>
                    <a:pt x="10778" y="21600"/>
                  </a:cubicBezTo>
                  <a:cubicBezTo>
                    <a:pt x="13652" y="21600"/>
                    <a:pt x="16346" y="20475"/>
                    <a:pt x="18412" y="18450"/>
                  </a:cubicBezTo>
                  <a:cubicBezTo>
                    <a:pt x="20432" y="16425"/>
                    <a:pt x="21555" y="13680"/>
                    <a:pt x="21555" y="10800"/>
                  </a:cubicBezTo>
                  <a:cubicBezTo>
                    <a:pt x="21600" y="7920"/>
                    <a:pt x="20477" y="5220"/>
                    <a:pt x="18412" y="3150"/>
                  </a:cubicBezTo>
                  <a:cubicBezTo>
                    <a:pt x="16391" y="1125"/>
                    <a:pt x="13652" y="0"/>
                    <a:pt x="10778" y="0"/>
                  </a:cubicBezTo>
                  <a:close/>
                  <a:moveTo>
                    <a:pt x="10820" y="1167"/>
                  </a:moveTo>
                  <a:cubicBezTo>
                    <a:pt x="13379" y="1167"/>
                    <a:pt x="15801" y="2163"/>
                    <a:pt x="17598" y="4008"/>
                  </a:cubicBezTo>
                  <a:cubicBezTo>
                    <a:pt x="19394" y="5808"/>
                    <a:pt x="20432" y="8235"/>
                    <a:pt x="20432" y="10800"/>
                  </a:cubicBezTo>
                  <a:cubicBezTo>
                    <a:pt x="20432" y="13365"/>
                    <a:pt x="19439" y="15792"/>
                    <a:pt x="17598" y="17592"/>
                  </a:cubicBezTo>
                  <a:cubicBezTo>
                    <a:pt x="15801" y="19392"/>
                    <a:pt x="13379" y="20433"/>
                    <a:pt x="10820" y="20433"/>
                  </a:cubicBezTo>
                  <a:cubicBezTo>
                    <a:pt x="8260" y="20433"/>
                    <a:pt x="5838" y="19437"/>
                    <a:pt x="4042" y="17592"/>
                  </a:cubicBezTo>
                  <a:cubicBezTo>
                    <a:pt x="2245" y="15792"/>
                    <a:pt x="1207" y="13365"/>
                    <a:pt x="1207" y="10800"/>
                  </a:cubicBezTo>
                  <a:cubicBezTo>
                    <a:pt x="1207" y="8235"/>
                    <a:pt x="2200" y="5808"/>
                    <a:pt x="4042" y="4008"/>
                  </a:cubicBezTo>
                  <a:cubicBezTo>
                    <a:pt x="5838" y="2208"/>
                    <a:pt x="8260" y="1167"/>
                    <a:pt x="10820" y="1167"/>
                  </a:cubicBezTo>
                  <a:close/>
                  <a:moveTo>
                    <a:pt x="10918" y="3150"/>
                  </a:moveTo>
                  <a:cubicBezTo>
                    <a:pt x="10604" y="3150"/>
                    <a:pt x="10328" y="3426"/>
                    <a:pt x="10328" y="3741"/>
                  </a:cubicBezTo>
                  <a:lnTo>
                    <a:pt x="10328" y="10983"/>
                  </a:lnTo>
                  <a:cubicBezTo>
                    <a:pt x="10328" y="11298"/>
                    <a:pt x="10604" y="11559"/>
                    <a:pt x="10918" y="11559"/>
                  </a:cubicBezTo>
                  <a:cubicBezTo>
                    <a:pt x="10918" y="11559"/>
                    <a:pt x="10915" y="11559"/>
                    <a:pt x="10960" y="11559"/>
                  </a:cubicBezTo>
                  <a:lnTo>
                    <a:pt x="14552" y="11559"/>
                  </a:lnTo>
                  <a:cubicBezTo>
                    <a:pt x="14867" y="11559"/>
                    <a:pt x="15128" y="11298"/>
                    <a:pt x="15128" y="10983"/>
                  </a:cubicBezTo>
                  <a:cubicBezTo>
                    <a:pt x="15083" y="10668"/>
                    <a:pt x="14825" y="10392"/>
                    <a:pt x="14510" y="10392"/>
                  </a:cubicBezTo>
                  <a:lnTo>
                    <a:pt x="11493" y="10392"/>
                  </a:lnTo>
                  <a:lnTo>
                    <a:pt x="11493" y="3741"/>
                  </a:lnTo>
                  <a:cubicBezTo>
                    <a:pt x="11493" y="3426"/>
                    <a:pt x="11232" y="3150"/>
                    <a:pt x="10918" y="3150"/>
                  </a:cubicBezTo>
                  <a:close/>
                </a:path>
              </a:pathLst>
            </a:custGeom>
            <a:solidFill>
              <a:schemeClr val="bg1"/>
            </a:solidFill>
            <a:ln w="3175">
              <a:miter lim="400000"/>
            </a:ln>
          </p:spPr>
          <p:txBody>
            <a:bodyPr lIns="49212" tIns="49212" rIns="49212" bIns="49212" anchor="ctr"/>
            <a:lstStyle/>
            <a:p>
              <a:pPr algn="ctr" defTabSz="1485053">
                <a:lnSpc>
                  <a:spcPct val="100000"/>
                </a:lnSpc>
                <a:defRPr sz="9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2" name="Form">
              <a:extLst>
                <a:ext uri="{FF2B5EF4-FFF2-40B4-BE49-F238E27FC236}">
                  <a16:creationId xmlns:a16="http://schemas.microsoft.com/office/drawing/2014/main" id="{B6A1D7AF-9B4D-854D-A66B-848718394FE0}"/>
                </a:ext>
              </a:extLst>
            </p:cNvPr>
            <p:cNvSpPr/>
            <p:nvPr/>
          </p:nvSpPr>
          <p:spPr>
            <a:xfrm>
              <a:off x="1173302" y="4285544"/>
              <a:ext cx="316945" cy="475284"/>
            </a:xfrm>
            <a:custGeom>
              <a:avLst/>
              <a:gdLst/>
              <a:ahLst/>
              <a:cxnLst>
                <a:cxn ang="0">
                  <a:pos x="wd2" y="hd2"/>
                </a:cxn>
                <a:cxn ang="5400000">
                  <a:pos x="wd2" y="hd2"/>
                </a:cxn>
                <a:cxn ang="10800000">
                  <a:pos x="wd2" y="hd2"/>
                </a:cxn>
                <a:cxn ang="16200000">
                  <a:pos x="wd2" y="hd2"/>
                </a:cxn>
              </a:cxnLst>
              <a:rect l="0" t="0" r="r" b="b"/>
              <a:pathLst>
                <a:path w="20621" h="21600" extrusionOk="0">
                  <a:moveTo>
                    <a:pt x="9919" y="0"/>
                  </a:moveTo>
                  <a:cubicBezTo>
                    <a:pt x="6447" y="90"/>
                    <a:pt x="3301" y="1398"/>
                    <a:pt x="1500" y="3509"/>
                  </a:cubicBezTo>
                  <a:cubicBezTo>
                    <a:pt x="-364" y="5665"/>
                    <a:pt x="-489" y="8309"/>
                    <a:pt x="1118" y="10554"/>
                  </a:cubicBezTo>
                  <a:cubicBezTo>
                    <a:pt x="1118" y="10554"/>
                    <a:pt x="1118" y="10552"/>
                    <a:pt x="1118" y="10596"/>
                  </a:cubicBezTo>
                  <a:lnTo>
                    <a:pt x="9598" y="21291"/>
                  </a:lnTo>
                  <a:cubicBezTo>
                    <a:pt x="9726" y="21471"/>
                    <a:pt x="10044" y="21600"/>
                    <a:pt x="10301" y="21600"/>
                  </a:cubicBezTo>
                  <a:cubicBezTo>
                    <a:pt x="10622" y="21600"/>
                    <a:pt x="10876" y="21471"/>
                    <a:pt x="11004" y="21291"/>
                  </a:cubicBezTo>
                  <a:lnTo>
                    <a:pt x="19504" y="10596"/>
                  </a:lnTo>
                  <a:cubicBezTo>
                    <a:pt x="21111" y="8306"/>
                    <a:pt x="20986" y="5709"/>
                    <a:pt x="19122" y="3509"/>
                  </a:cubicBezTo>
                  <a:cubicBezTo>
                    <a:pt x="17321" y="1398"/>
                    <a:pt x="14155" y="90"/>
                    <a:pt x="10683" y="0"/>
                  </a:cubicBezTo>
                  <a:cubicBezTo>
                    <a:pt x="10426" y="0"/>
                    <a:pt x="10176" y="0"/>
                    <a:pt x="9919" y="0"/>
                  </a:cubicBezTo>
                  <a:close/>
                  <a:moveTo>
                    <a:pt x="9919" y="1123"/>
                  </a:moveTo>
                  <a:cubicBezTo>
                    <a:pt x="10112" y="1123"/>
                    <a:pt x="10369" y="1123"/>
                    <a:pt x="10562" y="1123"/>
                  </a:cubicBezTo>
                  <a:cubicBezTo>
                    <a:pt x="13520" y="1213"/>
                    <a:pt x="16156" y="2288"/>
                    <a:pt x="17635" y="4084"/>
                  </a:cubicBezTo>
                  <a:cubicBezTo>
                    <a:pt x="19307" y="5926"/>
                    <a:pt x="19367" y="8135"/>
                    <a:pt x="18017" y="10021"/>
                  </a:cubicBezTo>
                  <a:lnTo>
                    <a:pt x="10301" y="19761"/>
                  </a:lnTo>
                  <a:lnTo>
                    <a:pt x="2525" y="10021"/>
                  </a:lnTo>
                  <a:cubicBezTo>
                    <a:pt x="1175" y="8135"/>
                    <a:pt x="1303" y="5926"/>
                    <a:pt x="2846" y="4084"/>
                  </a:cubicBezTo>
                  <a:cubicBezTo>
                    <a:pt x="4390" y="2288"/>
                    <a:pt x="6962" y="1213"/>
                    <a:pt x="9919" y="1123"/>
                  </a:cubicBezTo>
                  <a:close/>
                  <a:moveTo>
                    <a:pt x="10482" y="4940"/>
                  </a:moveTo>
                  <a:cubicBezTo>
                    <a:pt x="8617" y="4940"/>
                    <a:pt x="7066" y="6024"/>
                    <a:pt x="7066" y="7326"/>
                  </a:cubicBezTo>
                  <a:cubicBezTo>
                    <a:pt x="7066" y="8629"/>
                    <a:pt x="8617" y="9698"/>
                    <a:pt x="10482" y="9698"/>
                  </a:cubicBezTo>
                  <a:cubicBezTo>
                    <a:pt x="12346" y="9698"/>
                    <a:pt x="13878" y="8629"/>
                    <a:pt x="13878" y="7326"/>
                  </a:cubicBezTo>
                  <a:cubicBezTo>
                    <a:pt x="13878" y="6024"/>
                    <a:pt x="12346" y="4940"/>
                    <a:pt x="10482" y="4940"/>
                  </a:cubicBezTo>
                  <a:close/>
                  <a:moveTo>
                    <a:pt x="10482" y="6105"/>
                  </a:moveTo>
                  <a:cubicBezTo>
                    <a:pt x="11446" y="6105"/>
                    <a:pt x="12210" y="6653"/>
                    <a:pt x="12210" y="7326"/>
                  </a:cubicBezTo>
                  <a:cubicBezTo>
                    <a:pt x="12210" y="8000"/>
                    <a:pt x="11446" y="8533"/>
                    <a:pt x="10482" y="8533"/>
                  </a:cubicBezTo>
                  <a:cubicBezTo>
                    <a:pt x="9517" y="8533"/>
                    <a:pt x="8734" y="8000"/>
                    <a:pt x="8734" y="7326"/>
                  </a:cubicBezTo>
                  <a:cubicBezTo>
                    <a:pt x="8734" y="6653"/>
                    <a:pt x="9517" y="6105"/>
                    <a:pt x="10482" y="6105"/>
                  </a:cubicBezTo>
                  <a:close/>
                </a:path>
              </a:pathLst>
            </a:custGeom>
            <a:solidFill>
              <a:schemeClr val="bg1"/>
            </a:solidFill>
            <a:ln w="3175">
              <a:miter lim="400000"/>
            </a:ln>
          </p:spPr>
          <p:txBody>
            <a:bodyPr lIns="49212" tIns="49212" rIns="49212" bIns="49212" anchor="ctr"/>
            <a:lstStyle/>
            <a:p>
              <a:pPr algn="ctr" defTabSz="1485053">
                <a:lnSpc>
                  <a:spcPct val="100000"/>
                </a:lnSpc>
                <a:defRPr sz="9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3" name="Form">
              <a:extLst>
                <a:ext uri="{FF2B5EF4-FFF2-40B4-BE49-F238E27FC236}">
                  <a16:creationId xmlns:a16="http://schemas.microsoft.com/office/drawing/2014/main" id="{8DE8805B-7851-4444-BD84-AD0F03A4985C}"/>
                </a:ext>
              </a:extLst>
            </p:cNvPr>
            <p:cNvSpPr/>
            <p:nvPr/>
          </p:nvSpPr>
          <p:spPr>
            <a:xfrm>
              <a:off x="1095557" y="3244296"/>
              <a:ext cx="472435" cy="47243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0800" y="1209"/>
                  </a:moveTo>
                  <a:cubicBezTo>
                    <a:pt x="16110" y="1209"/>
                    <a:pt x="20433" y="5532"/>
                    <a:pt x="20433" y="10842"/>
                  </a:cubicBezTo>
                  <a:cubicBezTo>
                    <a:pt x="20433" y="16152"/>
                    <a:pt x="16110" y="20475"/>
                    <a:pt x="10800" y="20475"/>
                  </a:cubicBezTo>
                  <a:cubicBezTo>
                    <a:pt x="5490" y="20475"/>
                    <a:pt x="1167" y="16152"/>
                    <a:pt x="1167" y="10842"/>
                  </a:cubicBezTo>
                  <a:cubicBezTo>
                    <a:pt x="1167" y="5532"/>
                    <a:pt x="5490" y="1209"/>
                    <a:pt x="10800" y="1209"/>
                  </a:cubicBezTo>
                  <a:close/>
                  <a:moveTo>
                    <a:pt x="10772" y="4809"/>
                  </a:moveTo>
                  <a:cubicBezTo>
                    <a:pt x="10457" y="4809"/>
                    <a:pt x="10195" y="5085"/>
                    <a:pt x="10195" y="5400"/>
                  </a:cubicBezTo>
                  <a:lnTo>
                    <a:pt x="10195" y="6708"/>
                  </a:lnTo>
                  <a:cubicBezTo>
                    <a:pt x="9160" y="6978"/>
                    <a:pt x="8395" y="7920"/>
                    <a:pt x="8395" y="9000"/>
                  </a:cubicBezTo>
                  <a:cubicBezTo>
                    <a:pt x="8395" y="10080"/>
                    <a:pt x="9160" y="11067"/>
                    <a:pt x="10195" y="11292"/>
                  </a:cubicBezTo>
                  <a:lnTo>
                    <a:pt x="10195" y="13683"/>
                  </a:lnTo>
                  <a:cubicBezTo>
                    <a:pt x="10105" y="13638"/>
                    <a:pt x="9973" y="13548"/>
                    <a:pt x="9928" y="13458"/>
                  </a:cubicBezTo>
                  <a:cubicBezTo>
                    <a:pt x="9703" y="13233"/>
                    <a:pt x="9337" y="13233"/>
                    <a:pt x="9113" y="13458"/>
                  </a:cubicBezTo>
                  <a:cubicBezTo>
                    <a:pt x="8888" y="13683"/>
                    <a:pt x="8888" y="14034"/>
                    <a:pt x="9113" y="14259"/>
                  </a:cubicBezTo>
                  <a:cubicBezTo>
                    <a:pt x="9428" y="14574"/>
                    <a:pt x="9787" y="14802"/>
                    <a:pt x="10238" y="14892"/>
                  </a:cubicBezTo>
                  <a:lnTo>
                    <a:pt x="10238" y="16200"/>
                  </a:lnTo>
                  <a:cubicBezTo>
                    <a:pt x="10238" y="16515"/>
                    <a:pt x="10513" y="16791"/>
                    <a:pt x="10828" y="16791"/>
                  </a:cubicBezTo>
                  <a:cubicBezTo>
                    <a:pt x="11143" y="16791"/>
                    <a:pt x="11405" y="16515"/>
                    <a:pt x="11405" y="16200"/>
                  </a:cubicBezTo>
                  <a:lnTo>
                    <a:pt x="11405" y="14892"/>
                  </a:lnTo>
                  <a:cubicBezTo>
                    <a:pt x="12440" y="14622"/>
                    <a:pt x="13205" y="13680"/>
                    <a:pt x="13205" y="12600"/>
                  </a:cubicBezTo>
                  <a:cubicBezTo>
                    <a:pt x="13205" y="11520"/>
                    <a:pt x="12440" y="10578"/>
                    <a:pt x="11405" y="10308"/>
                  </a:cubicBezTo>
                  <a:lnTo>
                    <a:pt x="11405" y="7917"/>
                  </a:lnTo>
                  <a:cubicBezTo>
                    <a:pt x="11495" y="7962"/>
                    <a:pt x="11627" y="8052"/>
                    <a:pt x="11672" y="8142"/>
                  </a:cubicBezTo>
                  <a:cubicBezTo>
                    <a:pt x="11897" y="8367"/>
                    <a:pt x="12263" y="8367"/>
                    <a:pt x="12488" y="8142"/>
                  </a:cubicBezTo>
                  <a:cubicBezTo>
                    <a:pt x="12713" y="7917"/>
                    <a:pt x="12712" y="7566"/>
                    <a:pt x="12488" y="7341"/>
                  </a:cubicBezTo>
                  <a:cubicBezTo>
                    <a:pt x="12172" y="7026"/>
                    <a:pt x="11813" y="6798"/>
                    <a:pt x="11363" y="6708"/>
                  </a:cubicBezTo>
                  <a:lnTo>
                    <a:pt x="11363" y="5400"/>
                  </a:lnTo>
                  <a:cubicBezTo>
                    <a:pt x="11363" y="5085"/>
                    <a:pt x="11087" y="4809"/>
                    <a:pt x="10772" y="4809"/>
                  </a:cubicBezTo>
                  <a:close/>
                  <a:moveTo>
                    <a:pt x="10238" y="7917"/>
                  </a:moveTo>
                  <a:lnTo>
                    <a:pt x="10238" y="10083"/>
                  </a:lnTo>
                  <a:cubicBezTo>
                    <a:pt x="9878" y="9903"/>
                    <a:pt x="9605" y="9495"/>
                    <a:pt x="9605" y="9000"/>
                  </a:cubicBezTo>
                  <a:cubicBezTo>
                    <a:pt x="9605" y="8550"/>
                    <a:pt x="9878" y="8142"/>
                    <a:pt x="10238" y="7917"/>
                  </a:cubicBezTo>
                  <a:close/>
                  <a:moveTo>
                    <a:pt x="11405" y="11559"/>
                  </a:moveTo>
                  <a:cubicBezTo>
                    <a:pt x="11810" y="11784"/>
                    <a:pt x="12038" y="12192"/>
                    <a:pt x="12038" y="12642"/>
                  </a:cubicBezTo>
                  <a:cubicBezTo>
                    <a:pt x="12038" y="13092"/>
                    <a:pt x="11765" y="13500"/>
                    <a:pt x="11405" y="13725"/>
                  </a:cubicBezTo>
                  <a:lnTo>
                    <a:pt x="11405" y="11559"/>
                  </a:lnTo>
                  <a:close/>
                </a:path>
              </a:pathLst>
            </a:custGeom>
            <a:solidFill>
              <a:schemeClr val="bg1"/>
            </a:solidFill>
            <a:ln w="3175">
              <a:miter lim="400000"/>
            </a:ln>
          </p:spPr>
          <p:txBody>
            <a:bodyPr lIns="49212" tIns="49212" rIns="49212" bIns="49212" anchor="ctr"/>
            <a:lstStyle/>
            <a:p>
              <a:pPr algn="ctr" defTabSz="1485053">
                <a:lnSpc>
                  <a:spcPct val="100000"/>
                </a:lnSpc>
                <a:defRPr sz="9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7" name="Form">
              <a:extLst>
                <a:ext uri="{FF2B5EF4-FFF2-40B4-BE49-F238E27FC236}">
                  <a16:creationId xmlns:a16="http://schemas.microsoft.com/office/drawing/2014/main" id="{9BBC23A6-227F-F044-9F1B-D46EC6A53EB2}"/>
                </a:ext>
              </a:extLst>
            </p:cNvPr>
            <p:cNvSpPr/>
            <p:nvPr/>
          </p:nvSpPr>
          <p:spPr>
            <a:xfrm>
              <a:off x="1095557" y="6408702"/>
              <a:ext cx="472435" cy="471451"/>
            </a:xfrm>
            <a:custGeom>
              <a:avLst/>
              <a:gdLst/>
              <a:ahLst/>
              <a:cxnLst>
                <a:cxn ang="0">
                  <a:pos x="wd2" y="hd2"/>
                </a:cxn>
                <a:cxn ang="5400000">
                  <a:pos x="wd2" y="hd2"/>
                </a:cxn>
                <a:cxn ang="10800000">
                  <a:pos x="wd2" y="hd2"/>
                </a:cxn>
                <a:cxn ang="16200000">
                  <a:pos x="wd2" y="hd2"/>
                </a:cxn>
              </a:cxnLst>
              <a:rect l="0" t="0" r="r" b="b"/>
              <a:pathLst>
                <a:path w="21600" h="21600" extrusionOk="0">
                  <a:moveTo>
                    <a:pt x="21555" y="5682"/>
                  </a:moveTo>
                  <a:cubicBezTo>
                    <a:pt x="21555" y="5637"/>
                    <a:pt x="21555" y="5637"/>
                    <a:pt x="21555" y="5682"/>
                  </a:cubicBezTo>
                  <a:cubicBezTo>
                    <a:pt x="21555" y="5637"/>
                    <a:pt x="21555" y="5637"/>
                    <a:pt x="21555" y="5637"/>
                  </a:cubicBezTo>
                  <a:cubicBezTo>
                    <a:pt x="21555" y="5547"/>
                    <a:pt x="21510" y="5456"/>
                    <a:pt x="21465" y="5366"/>
                  </a:cubicBezTo>
                  <a:lnTo>
                    <a:pt x="19980" y="406"/>
                  </a:lnTo>
                  <a:cubicBezTo>
                    <a:pt x="19890" y="180"/>
                    <a:pt x="19665" y="0"/>
                    <a:pt x="19440" y="0"/>
                  </a:cubicBezTo>
                  <a:lnTo>
                    <a:pt x="13410" y="0"/>
                  </a:lnTo>
                  <a:lnTo>
                    <a:pt x="7965" y="0"/>
                  </a:lnTo>
                  <a:lnTo>
                    <a:pt x="1980" y="0"/>
                  </a:lnTo>
                  <a:cubicBezTo>
                    <a:pt x="1710" y="0"/>
                    <a:pt x="1485" y="180"/>
                    <a:pt x="1440" y="406"/>
                  </a:cubicBezTo>
                  <a:lnTo>
                    <a:pt x="0" y="5501"/>
                  </a:lnTo>
                  <a:cubicBezTo>
                    <a:pt x="0" y="5501"/>
                    <a:pt x="0" y="5501"/>
                    <a:pt x="0" y="5547"/>
                  </a:cubicBezTo>
                  <a:cubicBezTo>
                    <a:pt x="0" y="5547"/>
                    <a:pt x="0" y="5547"/>
                    <a:pt x="0" y="5592"/>
                  </a:cubicBezTo>
                  <a:cubicBezTo>
                    <a:pt x="0" y="5637"/>
                    <a:pt x="0" y="5682"/>
                    <a:pt x="0" y="5682"/>
                  </a:cubicBezTo>
                  <a:cubicBezTo>
                    <a:pt x="0" y="6854"/>
                    <a:pt x="540" y="7982"/>
                    <a:pt x="1440" y="8748"/>
                  </a:cubicBezTo>
                  <a:lnTo>
                    <a:pt x="1440" y="20428"/>
                  </a:lnTo>
                  <a:lnTo>
                    <a:pt x="585" y="20428"/>
                  </a:lnTo>
                  <a:cubicBezTo>
                    <a:pt x="270" y="20428"/>
                    <a:pt x="0" y="20698"/>
                    <a:pt x="0" y="21014"/>
                  </a:cubicBezTo>
                  <a:cubicBezTo>
                    <a:pt x="0" y="21329"/>
                    <a:pt x="270" y="21600"/>
                    <a:pt x="585" y="21600"/>
                  </a:cubicBezTo>
                  <a:lnTo>
                    <a:pt x="21015" y="21600"/>
                  </a:lnTo>
                  <a:cubicBezTo>
                    <a:pt x="21330" y="21600"/>
                    <a:pt x="21600" y="21329"/>
                    <a:pt x="21600" y="21014"/>
                  </a:cubicBezTo>
                  <a:cubicBezTo>
                    <a:pt x="21600" y="20698"/>
                    <a:pt x="21330" y="20428"/>
                    <a:pt x="21015" y="20428"/>
                  </a:cubicBezTo>
                  <a:lnTo>
                    <a:pt x="20025" y="20428"/>
                  </a:lnTo>
                  <a:lnTo>
                    <a:pt x="20025" y="8838"/>
                  </a:lnTo>
                  <a:cubicBezTo>
                    <a:pt x="21015" y="8072"/>
                    <a:pt x="21555" y="6899"/>
                    <a:pt x="21555" y="5682"/>
                  </a:cubicBezTo>
                  <a:close/>
                  <a:moveTo>
                    <a:pt x="10395" y="8478"/>
                  </a:moveTo>
                  <a:cubicBezTo>
                    <a:pt x="9180" y="8342"/>
                    <a:pt x="8145" y="7395"/>
                    <a:pt x="7875" y="6178"/>
                  </a:cubicBezTo>
                  <a:lnTo>
                    <a:pt x="13500" y="6178"/>
                  </a:lnTo>
                  <a:cubicBezTo>
                    <a:pt x="13230" y="7486"/>
                    <a:pt x="12060" y="8478"/>
                    <a:pt x="10710" y="8478"/>
                  </a:cubicBezTo>
                  <a:cubicBezTo>
                    <a:pt x="10575" y="8478"/>
                    <a:pt x="10485" y="8478"/>
                    <a:pt x="10395" y="8478"/>
                  </a:cubicBezTo>
                  <a:close/>
                  <a:moveTo>
                    <a:pt x="2880" y="8207"/>
                  </a:moveTo>
                  <a:cubicBezTo>
                    <a:pt x="2025" y="7846"/>
                    <a:pt x="1395" y="7125"/>
                    <a:pt x="1215" y="6223"/>
                  </a:cubicBezTo>
                  <a:cubicBezTo>
                    <a:pt x="1845" y="6223"/>
                    <a:pt x="2430" y="6223"/>
                    <a:pt x="3060" y="6223"/>
                  </a:cubicBezTo>
                  <a:cubicBezTo>
                    <a:pt x="4050" y="6223"/>
                    <a:pt x="4995" y="6223"/>
                    <a:pt x="5985" y="6223"/>
                  </a:cubicBezTo>
                  <a:cubicBezTo>
                    <a:pt x="6210" y="6223"/>
                    <a:pt x="6435" y="6223"/>
                    <a:pt x="6660" y="6223"/>
                  </a:cubicBezTo>
                  <a:cubicBezTo>
                    <a:pt x="6255" y="7846"/>
                    <a:pt x="4455" y="8838"/>
                    <a:pt x="2880" y="8207"/>
                  </a:cubicBezTo>
                  <a:close/>
                  <a:moveTo>
                    <a:pt x="12915" y="1127"/>
                  </a:moveTo>
                  <a:lnTo>
                    <a:pt x="13455" y="5051"/>
                  </a:lnTo>
                  <a:lnTo>
                    <a:pt x="7920" y="5051"/>
                  </a:lnTo>
                  <a:lnTo>
                    <a:pt x="7920" y="5051"/>
                  </a:lnTo>
                  <a:lnTo>
                    <a:pt x="8460" y="1127"/>
                  </a:lnTo>
                  <a:lnTo>
                    <a:pt x="12915" y="1127"/>
                  </a:lnTo>
                  <a:close/>
                  <a:moveTo>
                    <a:pt x="19125" y="8072"/>
                  </a:moveTo>
                  <a:cubicBezTo>
                    <a:pt x="18675" y="8387"/>
                    <a:pt x="18135" y="8523"/>
                    <a:pt x="17550" y="8523"/>
                  </a:cubicBezTo>
                  <a:cubicBezTo>
                    <a:pt x="16155" y="8523"/>
                    <a:pt x="14985" y="7531"/>
                    <a:pt x="14760" y="6178"/>
                  </a:cubicBezTo>
                  <a:lnTo>
                    <a:pt x="20385" y="6178"/>
                  </a:lnTo>
                  <a:cubicBezTo>
                    <a:pt x="20205" y="6944"/>
                    <a:pt x="19800" y="7621"/>
                    <a:pt x="19125" y="8072"/>
                  </a:cubicBezTo>
                  <a:close/>
                  <a:moveTo>
                    <a:pt x="19035" y="1127"/>
                  </a:moveTo>
                  <a:lnTo>
                    <a:pt x="20205" y="5051"/>
                  </a:lnTo>
                  <a:lnTo>
                    <a:pt x="14625" y="5051"/>
                  </a:lnTo>
                  <a:lnTo>
                    <a:pt x="14085" y="1127"/>
                  </a:lnTo>
                  <a:lnTo>
                    <a:pt x="19035" y="1127"/>
                  </a:lnTo>
                  <a:close/>
                  <a:moveTo>
                    <a:pt x="2430" y="1127"/>
                  </a:moveTo>
                  <a:lnTo>
                    <a:pt x="7290" y="1127"/>
                  </a:lnTo>
                  <a:lnTo>
                    <a:pt x="6750" y="5051"/>
                  </a:lnTo>
                  <a:lnTo>
                    <a:pt x="6660" y="5051"/>
                  </a:lnTo>
                  <a:lnTo>
                    <a:pt x="1305" y="5051"/>
                  </a:lnTo>
                  <a:lnTo>
                    <a:pt x="2430" y="1127"/>
                  </a:lnTo>
                  <a:close/>
                  <a:moveTo>
                    <a:pt x="13635" y="20428"/>
                  </a:moveTo>
                  <a:lnTo>
                    <a:pt x="7920" y="20428"/>
                  </a:lnTo>
                  <a:lnTo>
                    <a:pt x="7920" y="12762"/>
                  </a:lnTo>
                  <a:lnTo>
                    <a:pt x="13635" y="12762"/>
                  </a:lnTo>
                  <a:lnTo>
                    <a:pt x="13635" y="20428"/>
                  </a:lnTo>
                  <a:close/>
                  <a:moveTo>
                    <a:pt x="14805" y="20428"/>
                  </a:moveTo>
                  <a:lnTo>
                    <a:pt x="14805" y="12266"/>
                  </a:lnTo>
                  <a:cubicBezTo>
                    <a:pt x="14805" y="12130"/>
                    <a:pt x="14760" y="11950"/>
                    <a:pt x="14670" y="11815"/>
                  </a:cubicBezTo>
                  <a:cubicBezTo>
                    <a:pt x="14580" y="11679"/>
                    <a:pt x="14400" y="11589"/>
                    <a:pt x="14220" y="11589"/>
                  </a:cubicBezTo>
                  <a:lnTo>
                    <a:pt x="7335" y="11589"/>
                  </a:lnTo>
                  <a:cubicBezTo>
                    <a:pt x="7155" y="11589"/>
                    <a:pt x="7020" y="11679"/>
                    <a:pt x="6885" y="11815"/>
                  </a:cubicBezTo>
                  <a:cubicBezTo>
                    <a:pt x="6795" y="11950"/>
                    <a:pt x="6750" y="12085"/>
                    <a:pt x="6750" y="12266"/>
                  </a:cubicBezTo>
                  <a:lnTo>
                    <a:pt x="6750" y="20428"/>
                  </a:lnTo>
                  <a:lnTo>
                    <a:pt x="2565" y="20428"/>
                  </a:lnTo>
                  <a:lnTo>
                    <a:pt x="2565" y="9289"/>
                  </a:lnTo>
                  <a:cubicBezTo>
                    <a:pt x="4275" y="9921"/>
                    <a:pt x="6255" y="9199"/>
                    <a:pt x="7200" y="7666"/>
                  </a:cubicBezTo>
                  <a:cubicBezTo>
                    <a:pt x="7920" y="8884"/>
                    <a:pt x="9270" y="9650"/>
                    <a:pt x="10665" y="9650"/>
                  </a:cubicBezTo>
                  <a:cubicBezTo>
                    <a:pt x="12105" y="9650"/>
                    <a:pt x="13365" y="8884"/>
                    <a:pt x="14085" y="7711"/>
                  </a:cubicBezTo>
                  <a:cubicBezTo>
                    <a:pt x="14805" y="8884"/>
                    <a:pt x="16065" y="9695"/>
                    <a:pt x="17550" y="9695"/>
                  </a:cubicBezTo>
                  <a:cubicBezTo>
                    <a:pt x="18000" y="9695"/>
                    <a:pt x="18450" y="9605"/>
                    <a:pt x="18855" y="9470"/>
                  </a:cubicBezTo>
                  <a:lnTo>
                    <a:pt x="18855" y="20428"/>
                  </a:lnTo>
                  <a:lnTo>
                    <a:pt x="14805" y="20428"/>
                  </a:lnTo>
                  <a:close/>
                </a:path>
              </a:pathLst>
            </a:custGeom>
            <a:solidFill>
              <a:schemeClr val="bg1"/>
            </a:solidFill>
            <a:ln w="3175">
              <a:miter lim="400000"/>
            </a:ln>
          </p:spPr>
          <p:txBody>
            <a:bodyPr lIns="49212" tIns="49212" rIns="49212" bIns="49212" anchor="ctr"/>
            <a:lstStyle/>
            <a:p>
              <a:pPr algn="ctr" defTabSz="1485053">
                <a:lnSpc>
                  <a:spcPct val="100000"/>
                </a:lnSpc>
                <a:defRPr sz="9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8" name="Form">
              <a:extLst>
                <a:ext uri="{FF2B5EF4-FFF2-40B4-BE49-F238E27FC236}">
                  <a16:creationId xmlns:a16="http://schemas.microsoft.com/office/drawing/2014/main" id="{FA807431-4636-8B43-9DBA-26123F2D01A2}"/>
                </a:ext>
              </a:extLst>
            </p:cNvPr>
            <p:cNvSpPr/>
            <p:nvPr/>
          </p:nvSpPr>
          <p:spPr>
            <a:xfrm>
              <a:off x="1094592" y="7474315"/>
              <a:ext cx="474364" cy="475343"/>
            </a:xfrm>
            <a:custGeom>
              <a:avLst/>
              <a:gdLst/>
              <a:ahLst/>
              <a:cxnLst>
                <a:cxn ang="0">
                  <a:pos x="wd2" y="hd2"/>
                </a:cxn>
                <a:cxn ang="5400000">
                  <a:pos x="wd2" y="hd2"/>
                </a:cxn>
                <a:cxn ang="10800000">
                  <a:pos x="wd2" y="hd2"/>
                </a:cxn>
                <a:cxn ang="16200000">
                  <a:pos x="wd2" y="hd2"/>
                </a:cxn>
              </a:cxnLst>
              <a:rect l="0" t="0" r="r" b="b"/>
              <a:pathLst>
                <a:path w="21600" h="21600" extrusionOk="0">
                  <a:moveTo>
                    <a:pt x="21015" y="10194"/>
                  </a:moveTo>
                  <a:lnTo>
                    <a:pt x="19395" y="10194"/>
                  </a:lnTo>
                  <a:lnTo>
                    <a:pt x="20520" y="9071"/>
                  </a:lnTo>
                  <a:cubicBezTo>
                    <a:pt x="20745" y="8847"/>
                    <a:pt x="20745" y="8487"/>
                    <a:pt x="20520" y="8263"/>
                  </a:cubicBezTo>
                  <a:cubicBezTo>
                    <a:pt x="20295" y="8038"/>
                    <a:pt x="19935" y="8038"/>
                    <a:pt x="19710" y="8263"/>
                  </a:cubicBezTo>
                  <a:lnTo>
                    <a:pt x="17730" y="10239"/>
                  </a:lnTo>
                  <a:lnTo>
                    <a:pt x="12150" y="10239"/>
                  </a:lnTo>
                  <a:lnTo>
                    <a:pt x="16110" y="6287"/>
                  </a:lnTo>
                  <a:lnTo>
                    <a:pt x="18900" y="6287"/>
                  </a:lnTo>
                  <a:cubicBezTo>
                    <a:pt x="19215" y="6287"/>
                    <a:pt x="19485" y="6017"/>
                    <a:pt x="19485" y="5703"/>
                  </a:cubicBezTo>
                  <a:cubicBezTo>
                    <a:pt x="19485" y="5389"/>
                    <a:pt x="19215" y="5119"/>
                    <a:pt x="18900" y="5119"/>
                  </a:cubicBezTo>
                  <a:lnTo>
                    <a:pt x="17280" y="5119"/>
                  </a:lnTo>
                  <a:lnTo>
                    <a:pt x="18405" y="3997"/>
                  </a:lnTo>
                  <a:cubicBezTo>
                    <a:pt x="18630" y="3772"/>
                    <a:pt x="18630" y="3413"/>
                    <a:pt x="18405" y="3188"/>
                  </a:cubicBezTo>
                  <a:cubicBezTo>
                    <a:pt x="18180" y="2964"/>
                    <a:pt x="17820" y="2964"/>
                    <a:pt x="17595" y="3188"/>
                  </a:cubicBezTo>
                  <a:lnTo>
                    <a:pt x="16470" y="4311"/>
                  </a:lnTo>
                  <a:lnTo>
                    <a:pt x="16470" y="2694"/>
                  </a:lnTo>
                  <a:cubicBezTo>
                    <a:pt x="16470" y="2380"/>
                    <a:pt x="16200" y="2111"/>
                    <a:pt x="15885" y="2111"/>
                  </a:cubicBezTo>
                  <a:cubicBezTo>
                    <a:pt x="15570" y="2111"/>
                    <a:pt x="15300" y="2380"/>
                    <a:pt x="15300" y="2694"/>
                  </a:cubicBezTo>
                  <a:lnTo>
                    <a:pt x="15300" y="5479"/>
                  </a:lnTo>
                  <a:lnTo>
                    <a:pt x="11340" y="9430"/>
                  </a:lnTo>
                  <a:lnTo>
                    <a:pt x="11340" y="3862"/>
                  </a:lnTo>
                  <a:lnTo>
                    <a:pt x="13320" y="1886"/>
                  </a:lnTo>
                  <a:cubicBezTo>
                    <a:pt x="13545" y="1662"/>
                    <a:pt x="13545" y="1302"/>
                    <a:pt x="13320" y="1078"/>
                  </a:cubicBezTo>
                  <a:cubicBezTo>
                    <a:pt x="13095" y="853"/>
                    <a:pt x="12735" y="853"/>
                    <a:pt x="12510" y="1078"/>
                  </a:cubicBezTo>
                  <a:lnTo>
                    <a:pt x="11385" y="2200"/>
                  </a:lnTo>
                  <a:lnTo>
                    <a:pt x="11385" y="584"/>
                  </a:lnTo>
                  <a:cubicBezTo>
                    <a:pt x="11385" y="269"/>
                    <a:pt x="11115" y="0"/>
                    <a:pt x="10800" y="0"/>
                  </a:cubicBezTo>
                  <a:cubicBezTo>
                    <a:pt x="10485" y="0"/>
                    <a:pt x="10215" y="269"/>
                    <a:pt x="10215" y="584"/>
                  </a:cubicBezTo>
                  <a:lnTo>
                    <a:pt x="10215" y="2200"/>
                  </a:lnTo>
                  <a:lnTo>
                    <a:pt x="9090" y="1078"/>
                  </a:lnTo>
                  <a:cubicBezTo>
                    <a:pt x="8865" y="853"/>
                    <a:pt x="8505" y="853"/>
                    <a:pt x="8280" y="1078"/>
                  </a:cubicBezTo>
                  <a:cubicBezTo>
                    <a:pt x="8055" y="1302"/>
                    <a:pt x="8055" y="1662"/>
                    <a:pt x="8280" y="1886"/>
                  </a:cubicBezTo>
                  <a:lnTo>
                    <a:pt x="10260" y="3862"/>
                  </a:lnTo>
                  <a:lnTo>
                    <a:pt x="10260" y="9385"/>
                  </a:lnTo>
                  <a:lnTo>
                    <a:pt x="6300" y="5434"/>
                  </a:lnTo>
                  <a:lnTo>
                    <a:pt x="6300" y="2649"/>
                  </a:lnTo>
                  <a:cubicBezTo>
                    <a:pt x="6300" y="2335"/>
                    <a:pt x="6030" y="2066"/>
                    <a:pt x="5715" y="2066"/>
                  </a:cubicBezTo>
                  <a:cubicBezTo>
                    <a:pt x="5400" y="2066"/>
                    <a:pt x="5130" y="2335"/>
                    <a:pt x="5130" y="2649"/>
                  </a:cubicBezTo>
                  <a:lnTo>
                    <a:pt x="5130" y="4266"/>
                  </a:lnTo>
                  <a:lnTo>
                    <a:pt x="4005" y="3143"/>
                  </a:lnTo>
                  <a:cubicBezTo>
                    <a:pt x="3780" y="2919"/>
                    <a:pt x="3420" y="2919"/>
                    <a:pt x="3195" y="3143"/>
                  </a:cubicBezTo>
                  <a:cubicBezTo>
                    <a:pt x="2970" y="3368"/>
                    <a:pt x="2970" y="3727"/>
                    <a:pt x="3195" y="3952"/>
                  </a:cubicBezTo>
                  <a:lnTo>
                    <a:pt x="4320" y="5074"/>
                  </a:lnTo>
                  <a:lnTo>
                    <a:pt x="2700" y="5074"/>
                  </a:lnTo>
                  <a:cubicBezTo>
                    <a:pt x="2385" y="5074"/>
                    <a:pt x="2115" y="5344"/>
                    <a:pt x="2115" y="5658"/>
                  </a:cubicBezTo>
                  <a:cubicBezTo>
                    <a:pt x="2115" y="5973"/>
                    <a:pt x="2385" y="6242"/>
                    <a:pt x="2700" y="6242"/>
                  </a:cubicBezTo>
                  <a:lnTo>
                    <a:pt x="5490" y="6242"/>
                  </a:lnTo>
                  <a:lnTo>
                    <a:pt x="9450" y="10194"/>
                  </a:lnTo>
                  <a:lnTo>
                    <a:pt x="3870" y="10194"/>
                  </a:lnTo>
                  <a:lnTo>
                    <a:pt x="1890" y="8218"/>
                  </a:lnTo>
                  <a:cubicBezTo>
                    <a:pt x="1665" y="7993"/>
                    <a:pt x="1305" y="7993"/>
                    <a:pt x="1080" y="8218"/>
                  </a:cubicBezTo>
                  <a:cubicBezTo>
                    <a:pt x="855" y="8442"/>
                    <a:pt x="855" y="8802"/>
                    <a:pt x="1080" y="9026"/>
                  </a:cubicBezTo>
                  <a:lnTo>
                    <a:pt x="2205" y="10149"/>
                  </a:lnTo>
                  <a:lnTo>
                    <a:pt x="585" y="10149"/>
                  </a:lnTo>
                  <a:cubicBezTo>
                    <a:pt x="270" y="10149"/>
                    <a:pt x="0" y="10418"/>
                    <a:pt x="0" y="10733"/>
                  </a:cubicBezTo>
                  <a:cubicBezTo>
                    <a:pt x="0" y="11047"/>
                    <a:pt x="270" y="11316"/>
                    <a:pt x="585" y="11316"/>
                  </a:cubicBezTo>
                  <a:lnTo>
                    <a:pt x="2205" y="11316"/>
                  </a:lnTo>
                  <a:lnTo>
                    <a:pt x="1080" y="12439"/>
                  </a:lnTo>
                  <a:cubicBezTo>
                    <a:pt x="855" y="12664"/>
                    <a:pt x="855" y="13023"/>
                    <a:pt x="1080" y="13247"/>
                  </a:cubicBezTo>
                  <a:cubicBezTo>
                    <a:pt x="1215" y="13382"/>
                    <a:pt x="1350" y="13427"/>
                    <a:pt x="1485" y="13427"/>
                  </a:cubicBezTo>
                  <a:cubicBezTo>
                    <a:pt x="1620" y="13427"/>
                    <a:pt x="1800" y="13382"/>
                    <a:pt x="1890" y="13247"/>
                  </a:cubicBezTo>
                  <a:lnTo>
                    <a:pt x="3870" y="11271"/>
                  </a:lnTo>
                  <a:lnTo>
                    <a:pt x="9450" y="11271"/>
                  </a:lnTo>
                  <a:lnTo>
                    <a:pt x="5490" y="15223"/>
                  </a:lnTo>
                  <a:lnTo>
                    <a:pt x="2700" y="15223"/>
                  </a:lnTo>
                  <a:cubicBezTo>
                    <a:pt x="2385" y="15223"/>
                    <a:pt x="2115" y="15493"/>
                    <a:pt x="2115" y="15807"/>
                  </a:cubicBezTo>
                  <a:cubicBezTo>
                    <a:pt x="2115" y="16121"/>
                    <a:pt x="2385" y="16391"/>
                    <a:pt x="2700" y="16391"/>
                  </a:cubicBezTo>
                  <a:lnTo>
                    <a:pt x="4320" y="16391"/>
                  </a:lnTo>
                  <a:lnTo>
                    <a:pt x="3195" y="17513"/>
                  </a:lnTo>
                  <a:cubicBezTo>
                    <a:pt x="2970" y="17738"/>
                    <a:pt x="2970" y="18097"/>
                    <a:pt x="3195" y="18322"/>
                  </a:cubicBezTo>
                  <a:cubicBezTo>
                    <a:pt x="3330" y="18456"/>
                    <a:pt x="3465" y="18501"/>
                    <a:pt x="3600" y="18501"/>
                  </a:cubicBezTo>
                  <a:cubicBezTo>
                    <a:pt x="3735" y="18501"/>
                    <a:pt x="3915" y="18456"/>
                    <a:pt x="4005" y="18322"/>
                  </a:cubicBezTo>
                  <a:lnTo>
                    <a:pt x="5130" y="17199"/>
                  </a:lnTo>
                  <a:lnTo>
                    <a:pt x="5130" y="18816"/>
                  </a:lnTo>
                  <a:cubicBezTo>
                    <a:pt x="5130" y="19130"/>
                    <a:pt x="5400" y="19399"/>
                    <a:pt x="5715" y="19399"/>
                  </a:cubicBezTo>
                  <a:cubicBezTo>
                    <a:pt x="6030" y="19399"/>
                    <a:pt x="6300" y="19130"/>
                    <a:pt x="6300" y="18816"/>
                  </a:cubicBezTo>
                  <a:lnTo>
                    <a:pt x="6300" y="16121"/>
                  </a:lnTo>
                  <a:lnTo>
                    <a:pt x="10260" y="12170"/>
                  </a:lnTo>
                  <a:lnTo>
                    <a:pt x="10260" y="17738"/>
                  </a:lnTo>
                  <a:lnTo>
                    <a:pt x="8280" y="19714"/>
                  </a:lnTo>
                  <a:cubicBezTo>
                    <a:pt x="8055" y="19938"/>
                    <a:pt x="8055" y="20298"/>
                    <a:pt x="8280" y="20522"/>
                  </a:cubicBezTo>
                  <a:cubicBezTo>
                    <a:pt x="8505" y="20747"/>
                    <a:pt x="8865" y="20747"/>
                    <a:pt x="9090" y="20522"/>
                  </a:cubicBezTo>
                  <a:lnTo>
                    <a:pt x="10215" y="19400"/>
                  </a:lnTo>
                  <a:lnTo>
                    <a:pt x="10215" y="21016"/>
                  </a:lnTo>
                  <a:cubicBezTo>
                    <a:pt x="10215" y="21331"/>
                    <a:pt x="10485" y="21600"/>
                    <a:pt x="10800" y="21600"/>
                  </a:cubicBezTo>
                  <a:cubicBezTo>
                    <a:pt x="11115" y="21600"/>
                    <a:pt x="11385" y="21331"/>
                    <a:pt x="11385" y="21016"/>
                  </a:cubicBezTo>
                  <a:lnTo>
                    <a:pt x="11385" y="19400"/>
                  </a:lnTo>
                  <a:lnTo>
                    <a:pt x="12510" y="20522"/>
                  </a:lnTo>
                  <a:cubicBezTo>
                    <a:pt x="12645" y="20657"/>
                    <a:pt x="12780" y="20702"/>
                    <a:pt x="12915" y="20702"/>
                  </a:cubicBezTo>
                  <a:cubicBezTo>
                    <a:pt x="13050" y="20702"/>
                    <a:pt x="13230" y="20657"/>
                    <a:pt x="13320" y="20522"/>
                  </a:cubicBezTo>
                  <a:cubicBezTo>
                    <a:pt x="13545" y="20298"/>
                    <a:pt x="13545" y="19938"/>
                    <a:pt x="13320" y="19714"/>
                  </a:cubicBezTo>
                  <a:lnTo>
                    <a:pt x="11340" y="17738"/>
                  </a:lnTo>
                  <a:lnTo>
                    <a:pt x="11340" y="12170"/>
                  </a:lnTo>
                  <a:lnTo>
                    <a:pt x="15300" y="16121"/>
                  </a:lnTo>
                  <a:lnTo>
                    <a:pt x="15300" y="18906"/>
                  </a:lnTo>
                  <a:cubicBezTo>
                    <a:pt x="15300" y="19220"/>
                    <a:pt x="15570" y="19489"/>
                    <a:pt x="15885" y="19489"/>
                  </a:cubicBezTo>
                  <a:cubicBezTo>
                    <a:pt x="16200" y="19489"/>
                    <a:pt x="16470" y="19220"/>
                    <a:pt x="16470" y="18906"/>
                  </a:cubicBezTo>
                  <a:lnTo>
                    <a:pt x="16470" y="17289"/>
                  </a:lnTo>
                  <a:lnTo>
                    <a:pt x="17595" y="18412"/>
                  </a:lnTo>
                  <a:cubicBezTo>
                    <a:pt x="17730" y="18546"/>
                    <a:pt x="17865" y="18591"/>
                    <a:pt x="18000" y="18591"/>
                  </a:cubicBezTo>
                  <a:cubicBezTo>
                    <a:pt x="18135" y="18591"/>
                    <a:pt x="18315" y="18546"/>
                    <a:pt x="18405" y="18412"/>
                  </a:cubicBezTo>
                  <a:cubicBezTo>
                    <a:pt x="18630" y="18187"/>
                    <a:pt x="18630" y="17828"/>
                    <a:pt x="18405" y="17603"/>
                  </a:cubicBezTo>
                  <a:lnTo>
                    <a:pt x="17280" y="16481"/>
                  </a:lnTo>
                  <a:lnTo>
                    <a:pt x="18900" y="16481"/>
                  </a:lnTo>
                  <a:cubicBezTo>
                    <a:pt x="19215" y="16481"/>
                    <a:pt x="19485" y="16211"/>
                    <a:pt x="19485" y="15897"/>
                  </a:cubicBezTo>
                  <a:cubicBezTo>
                    <a:pt x="19485" y="15583"/>
                    <a:pt x="19215" y="15313"/>
                    <a:pt x="18900" y="15313"/>
                  </a:cubicBezTo>
                  <a:lnTo>
                    <a:pt x="16110" y="15313"/>
                  </a:lnTo>
                  <a:lnTo>
                    <a:pt x="12150" y="11361"/>
                  </a:lnTo>
                  <a:lnTo>
                    <a:pt x="17730" y="11361"/>
                  </a:lnTo>
                  <a:lnTo>
                    <a:pt x="19710" y="13337"/>
                  </a:lnTo>
                  <a:cubicBezTo>
                    <a:pt x="19845" y="13472"/>
                    <a:pt x="19980" y="13517"/>
                    <a:pt x="20115" y="13517"/>
                  </a:cubicBezTo>
                  <a:cubicBezTo>
                    <a:pt x="20250" y="13517"/>
                    <a:pt x="20430" y="13472"/>
                    <a:pt x="20520" y="13337"/>
                  </a:cubicBezTo>
                  <a:cubicBezTo>
                    <a:pt x="20745" y="13113"/>
                    <a:pt x="20745" y="12753"/>
                    <a:pt x="20520" y="12529"/>
                  </a:cubicBezTo>
                  <a:lnTo>
                    <a:pt x="19395" y="11406"/>
                  </a:lnTo>
                  <a:lnTo>
                    <a:pt x="21015" y="11406"/>
                  </a:lnTo>
                  <a:cubicBezTo>
                    <a:pt x="21330" y="11406"/>
                    <a:pt x="21600" y="11137"/>
                    <a:pt x="21600" y="10822"/>
                  </a:cubicBezTo>
                  <a:cubicBezTo>
                    <a:pt x="21600" y="10463"/>
                    <a:pt x="21330" y="10194"/>
                    <a:pt x="21015" y="10194"/>
                  </a:cubicBezTo>
                  <a:close/>
                </a:path>
              </a:pathLst>
            </a:custGeom>
            <a:solidFill>
              <a:schemeClr val="bg1"/>
            </a:solidFill>
            <a:ln w="3175">
              <a:miter lim="400000"/>
            </a:ln>
          </p:spPr>
          <p:txBody>
            <a:bodyPr lIns="49212" tIns="49212" rIns="49212" bIns="49212" anchor="ctr"/>
            <a:lstStyle/>
            <a:p>
              <a:pPr algn="ctr" defTabSz="1485053">
                <a:lnSpc>
                  <a:spcPct val="100000"/>
                </a:lnSpc>
                <a:defRPr sz="9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9" name="Form">
              <a:extLst>
                <a:ext uri="{FF2B5EF4-FFF2-40B4-BE49-F238E27FC236}">
                  <a16:creationId xmlns:a16="http://schemas.microsoft.com/office/drawing/2014/main" id="{B656F079-640B-C941-8F99-534A5BD14D19}"/>
                </a:ext>
              </a:extLst>
            </p:cNvPr>
            <p:cNvSpPr/>
            <p:nvPr/>
          </p:nvSpPr>
          <p:spPr>
            <a:xfrm>
              <a:off x="1094596" y="8569185"/>
              <a:ext cx="474357" cy="408143"/>
            </a:xfrm>
            <a:custGeom>
              <a:avLst/>
              <a:gdLst/>
              <a:ahLst/>
              <a:cxnLst>
                <a:cxn ang="0">
                  <a:pos x="wd2" y="hd2"/>
                </a:cxn>
                <a:cxn ang="5400000">
                  <a:pos x="wd2" y="hd2"/>
                </a:cxn>
                <a:cxn ang="10800000">
                  <a:pos x="wd2" y="hd2"/>
                </a:cxn>
                <a:cxn ang="16200000">
                  <a:pos x="wd2" y="hd2"/>
                </a:cxn>
              </a:cxnLst>
              <a:rect l="0" t="0" r="r" b="b"/>
              <a:pathLst>
                <a:path w="21600" h="21600" extrusionOk="0">
                  <a:moveTo>
                    <a:pt x="21600" y="20868"/>
                  </a:moveTo>
                  <a:lnTo>
                    <a:pt x="21600" y="18044"/>
                  </a:lnTo>
                  <a:cubicBezTo>
                    <a:pt x="21600" y="14801"/>
                    <a:pt x="19845" y="12029"/>
                    <a:pt x="17325" y="10983"/>
                  </a:cubicBezTo>
                  <a:cubicBezTo>
                    <a:pt x="18135" y="10251"/>
                    <a:pt x="18630" y="9048"/>
                    <a:pt x="18630" y="7793"/>
                  </a:cubicBezTo>
                  <a:cubicBezTo>
                    <a:pt x="18630" y="5544"/>
                    <a:pt x="17055" y="3713"/>
                    <a:pt x="15120" y="3713"/>
                  </a:cubicBezTo>
                  <a:cubicBezTo>
                    <a:pt x="15030" y="3713"/>
                    <a:pt x="14940" y="3713"/>
                    <a:pt x="14895" y="3713"/>
                  </a:cubicBezTo>
                  <a:cubicBezTo>
                    <a:pt x="14445" y="1569"/>
                    <a:pt x="12780" y="0"/>
                    <a:pt x="10800" y="0"/>
                  </a:cubicBezTo>
                  <a:cubicBezTo>
                    <a:pt x="8820" y="0"/>
                    <a:pt x="7155" y="1569"/>
                    <a:pt x="6705" y="3713"/>
                  </a:cubicBezTo>
                  <a:cubicBezTo>
                    <a:pt x="6615" y="3713"/>
                    <a:pt x="6570" y="3713"/>
                    <a:pt x="6480" y="3713"/>
                  </a:cubicBezTo>
                  <a:cubicBezTo>
                    <a:pt x="4545" y="3713"/>
                    <a:pt x="2970" y="5544"/>
                    <a:pt x="2970" y="7793"/>
                  </a:cubicBezTo>
                  <a:cubicBezTo>
                    <a:pt x="2970" y="9100"/>
                    <a:pt x="3465" y="10251"/>
                    <a:pt x="4275" y="10983"/>
                  </a:cubicBezTo>
                  <a:cubicBezTo>
                    <a:pt x="1755" y="12029"/>
                    <a:pt x="0" y="14801"/>
                    <a:pt x="0" y="18096"/>
                  </a:cubicBezTo>
                  <a:lnTo>
                    <a:pt x="0" y="20920"/>
                  </a:lnTo>
                  <a:cubicBezTo>
                    <a:pt x="0" y="21286"/>
                    <a:pt x="270" y="21600"/>
                    <a:pt x="585" y="21600"/>
                  </a:cubicBezTo>
                  <a:lnTo>
                    <a:pt x="3555" y="21600"/>
                  </a:lnTo>
                  <a:cubicBezTo>
                    <a:pt x="3555" y="21600"/>
                    <a:pt x="3555" y="21600"/>
                    <a:pt x="3555" y="21600"/>
                  </a:cubicBezTo>
                  <a:lnTo>
                    <a:pt x="21015" y="21600"/>
                  </a:lnTo>
                  <a:cubicBezTo>
                    <a:pt x="21375" y="21548"/>
                    <a:pt x="21600" y="21286"/>
                    <a:pt x="21600" y="20868"/>
                  </a:cubicBezTo>
                  <a:cubicBezTo>
                    <a:pt x="21600" y="20868"/>
                    <a:pt x="21600" y="20868"/>
                    <a:pt x="21600" y="20868"/>
                  </a:cubicBezTo>
                  <a:cubicBezTo>
                    <a:pt x="21600" y="20868"/>
                    <a:pt x="21600" y="20868"/>
                    <a:pt x="21600" y="20868"/>
                  </a:cubicBezTo>
                  <a:close/>
                  <a:moveTo>
                    <a:pt x="20430" y="18044"/>
                  </a:moveTo>
                  <a:lnTo>
                    <a:pt x="20430" y="20240"/>
                  </a:lnTo>
                  <a:lnTo>
                    <a:pt x="18585" y="20240"/>
                  </a:lnTo>
                  <a:lnTo>
                    <a:pt x="18585" y="17416"/>
                  </a:lnTo>
                  <a:cubicBezTo>
                    <a:pt x="18585" y="15638"/>
                    <a:pt x="18135" y="13860"/>
                    <a:pt x="17280" y="12395"/>
                  </a:cubicBezTo>
                  <a:cubicBezTo>
                    <a:pt x="19170" y="13337"/>
                    <a:pt x="20430" y="15533"/>
                    <a:pt x="20430" y="18044"/>
                  </a:cubicBezTo>
                  <a:close/>
                  <a:moveTo>
                    <a:pt x="14400" y="15952"/>
                  </a:moveTo>
                  <a:cubicBezTo>
                    <a:pt x="14085" y="15952"/>
                    <a:pt x="13815" y="16265"/>
                    <a:pt x="13815" y="16632"/>
                  </a:cubicBezTo>
                  <a:lnTo>
                    <a:pt x="13815" y="20240"/>
                  </a:lnTo>
                  <a:lnTo>
                    <a:pt x="7740" y="20240"/>
                  </a:lnTo>
                  <a:lnTo>
                    <a:pt x="7740" y="16632"/>
                  </a:lnTo>
                  <a:cubicBezTo>
                    <a:pt x="7740" y="16265"/>
                    <a:pt x="7470" y="15952"/>
                    <a:pt x="7155" y="15952"/>
                  </a:cubicBezTo>
                  <a:cubicBezTo>
                    <a:pt x="6840" y="15952"/>
                    <a:pt x="6570" y="16265"/>
                    <a:pt x="6570" y="16632"/>
                  </a:cubicBezTo>
                  <a:lnTo>
                    <a:pt x="6570" y="20240"/>
                  </a:lnTo>
                  <a:lnTo>
                    <a:pt x="4140" y="20240"/>
                  </a:lnTo>
                  <a:lnTo>
                    <a:pt x="4140" y="17416"/>
                  </a:lnTo>
                  <a:cubicBezTo>
                    <a:pt x="4140" y="15272"/>
                    <a:pt x="4905" y="13232"/>
                    <a:pt x="6255" y="11768"/>
                  </a:cubicBezTo>
                  <a:cubicBezTo>
                    <a:pt x="6255" y="11768"/>
                    <a:pt x="6255" y="11768"/>
                    <a:pt x="6300" y="11715"/>
                  </a:cubicBezTo>
                  <a:cubicBezTo>
                    <a:pt x="6300" y="11715"/>
                    <a:pt x="6345" y="11663"/>
                    <a:pt x="6345" y="11663"/>
                  </a:cubicBezTo>
                  <a:cubicBezTo>
                    <a:pt x="7155" y="10826"/>
                    <a:pt x="8190" y="10199"/>
                    <a:pt x="9270" y="9885"/>
                  </a:cubicBezTo>
                  <a:cubicBezTo>
                    <a:pt x="10260" y="9623"/>
                    <a:pt x="11295" y="9623"/>
                    <a:pt x="12285" y="9885"/>
                  </a:cubicBezTo>
                  <a:cubicBezTo>
                    <a:pt x="13365" y="10199"/>
                    <a:pt x="14445" y="10826"/>
                    <a:pt x="15255" y="11715"/>
                  </a:cubicBezTo>
                  <a:cubicBezTo>
                    <a:pt x="16605" y="13180"/>
                    <a:pt x="17415" y="15272"/>
                    <a:pt x="17415" y="17416"/>
                  </a:cubicBezTo>
                  <a:lnTo>
                    <a:pt x="17415" y="20240"/>
                  </a:lnTo>
                  <a:lnTo>
                    <a:pt x="14940" y="20240"/>
                  </a:lnTo>
                  <a:lnTo>
                    <a:pt x="14940" y="16632"/>
                  </a:lnTo>
                  <a:cubicBezTo>
                    <a:pt x="14985" y="16265"/>
                    <a:pt x="14760" y="15952"/>
                    <a:pt x="14400" y="15952"/>
                  </a:cubicBezTo>
                  <a:close/>
                  <a:moveTo>
                    <a:pt x="17505" y="7740"/>
                  </a:moveTo>
                  <a:cubicBezTo>
                    <a:pt x="17505" y="8996"/>
                    <a:pt x="16785" y="10042"/>
                    <a:pt x="15795" y="10408"/>
                  </a:cubicBezTo>
                  <a:cubicBezTo>
                    <a:pt x="15030" y="9676"/>
                    <a:pt x="14175" y="9153"/>
                    <a:pt x="13230" y="8786"/>
                  </a:cubicBezTo>
                  <a:cubicBezTo>
                    <a:pt x="14265" y="7950"/>
                    <a:pt x="14940" y="6590"/>
                    <a:pt x="14985" y="5021"/>
                  </a:cubicBezTo>
                  <a:cubicBezTo>
                    <a:pt x="15030" y="5021"/>
                    <a:pt x="15075" y="5021"/>
                    <a:pt x="15120" y="5021"/>
                  </a:cubicBezTo>
                  <a:cubicBezTo>
                    <a:pt x="16425" y="5021"/>
                    <a:pt x="17505" y="6224"/>
                    <a:pt x="17505" y="7740"/>
                  </a:cubicBezTo>
                  <a:close/>
                  <a:moveTo>
                    <a:pt x="10800" y="1255"/>
                  </a:moveTo>
                  <a:cubicBezTo>
                    <a:pt x="12465" y="1255"/>
                    <a:pt x="13815" y="2824"/>
                    <a:pt x="13815" y="4759"/>
                  </a:cubicBezTo>
                  <a:cubicBezTo>
                    <a:pt x="13815" y="6694"/>
                    <a:pt x="12465" y="8263"/>
                    <a:pt x="10800" y="8263"/>
                  </a:cubicBezTo>
                  <a:cubicBezTo>
                    <a:pt x="9135" y="8263"/>
                    <a:pt x="7785" y="6694"/>
                    <a:pt x="7785" y="4759"/>
                  </a:cubicBezTo>
                  <a:cubicBezTo>
                    <a:pt x="7785" y="2877"/>
                    <a:pt x="9135" y="1255"/>
                    <a:pt x="10800" y="1255"/>
                  </a:cubicBezTo>
                  <a:close/>
                  <a:moveTo>
                    <a:pt x="6480" y="5021"/>
                  </a:moveTo>
                  <a:cubicBezTo>
                    <a:pt x="6525" y="5021"/>
                    <a:pt x="6570" y="5021"/>
                    <a:pt x="6615" y="5021"/>
                  </a:cubicBezTo>
                  <a:cubicBezTo>
                    <a:pt x="6660" y="6590"/>
                    <a:pt x="7335" y="7950"/>
                    <a:pt x="8370" y="8786"/>
                  </a:cubicBezTo>
                  <a:cubicBezTo>
                    <a:pt x="7425" y="9153"/>
                    <a:pt x="6570" y="9676"/>
                    <a:pt x="5805" y="10408"/>
                  </a:cubicBezTo>
                  <a:cubicBezTo>
                    <a:pt x="4770" y="10094"/>
                    <a:pt x="4095" y="8996"/>
                    <a:pt x="4095" y="7740"/>
                  </a:cubicBezTo>
                  <a:cubicBezTo>
                    <a:pt x="4140" y="6224"/>
                    <a:pt x="5175" y="5021"/>
                    <a:pt x="6480" y="5021"/>
                  </a:cubicBezTo>
                  <a:close/>
                  <a:moveTo>
                    <a:pt x="1170" y="18044"/>
                  </a:moveTo>
                  <a:cubicBezTo>
                    <a:pt x="1170" y="15533"/>
                    <a:pt x="2430" y="13389"/>
                    <a:pt x="4320" y="12395"/>
                  </a:cubicBezTo>
                  <a:cubicBezTo>
                    <a:pt x="3465" y="13860"/>
                    <a:pt x="3015" y="15585"/>
                    <a:pt x="3015" y="17416"/>
                  </a:cubicBezTo>
                  <a:lnTo>
                    <a:pt x="3015" y="20240"/>
                  </a:lnTo>
                  <a:lnTo>
                    <a:pt x="1170" y="20240"/>
                  </a:lnTo>
                  <a:lnTo>
                    <a:pt x="1170" y="18044"/>
                  </a:lnTo>
                  <a:close/>
                </a:path>
              </a:pathLst>
            </a:custGeom>
            <a:solidFill>
              <a:schemeClr val="bg1"/>
            </a:solidFill>
            <a:ln w="3175">
              <a:miter lim="400000"/>
            </a:ln>
          </p:spPr>
          <p:txBody>
            <a:bodyPr lIns="49212" tIns="49212" rIns="49212" bIns="49212" anchor="ctr"/>
            <a:lstStyle/>
            <a:p>
              <a:pPr algn="ctr" defTabSz="1485053">
                <a:lnSpc>
                  <a:spcPct val="100000"/>
                </a:lnSpc>
                <a:defRPr sz="9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Tree>
    <p:extLst>
      <p:ext uri="{BB962C8B-B14F-4D97-AF65-F5344CB8AC3E}">
        <p14:creationId xmlns:p14="http://schemas.microsoft.com/office/powerpoint/2010/main" val="4272694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082AB8E-D6FF-0949-A7C3-684F65EF634C}"/>
              </a:ext>
            </a:extLst>
          </p:cNvPr>
          <p:cNvGrpSpPr/>
          <p:nvPr/>
        </p:nvGrpSpPr>
        <p:grpSpPr>
          <a:xfrm>
            <a:off x="-1" y="676159"/>
            <a:ext cx="7772401" cy="9373731"/>
            <a:chOff x="-1" y="3283276"/>
            <a:chExt cx="15748001" cy="18992524"/>
          </a:xfrm>
        </p:grpSpPr>
        <p:sp>
          <p:nvSpPr>
            <p:cNvPr id="4" name="Rechteck">
              <a:extLst>
                <a:ext uri="{FF2B5EF4-FFF2-40B4-BE49-F238E27FC236}">
                  <a16:creationId xmlns:a16="http://schemas.microsoft.com/office/drawing/2014/main" id="{4B9B0F11-7681-6B43-978B-034D3DFB8D2B}"/>
                </a:ext>
              </a:extLst>
            </p:cNvPr>
            <p:cNvSpPr/>
            <p:nvPr/>
          </p:nvSpPr>
          <p:spPr>
            <a:xfrm>
              <a:off x="-1" y="12410956"/>
              <a:ext cx="15748001" cy="9864844"/>
            </a:xfrm>
            <a:prstGeom prst="rect">
              <a:avLst/>
            </a:prstGeom>
            <a:solidFill>
              <a:srgbClr val="F2F2F2"/>
            </a:solidFill>
            <a:ln w="3175">
              <a:miter lim="400000"/>
            </a:ln>
          </p:spPr>
          <p:txBody>
            <a:bodyPr lIns="50800" tIns="50800" rIns="50800" bIns="50800" anchor="ctr"/>
            <a:lstStyle/>
            <a:p>
              <a:pPr algn="ctr">
                <a:lnSpc>
                  <a:spcPct val="100000"/>
                </a:lnSpc>
                <a:defRPr sz="3100">
                  <a:solidFill>
                    <a:srgbClr val="FFFFFF"/>
                  </a:solidFill>
                  <a:latin typeface="Helvetica Light"/>
                  <a:ea typeface="Helvetica Light"/>
                  <a:cs typeface="Helvetica Light"/>
                  <a:sym typeface="Helvetica Light"/>
                </a:defRPr>
              </a:pPr>
              <a:endParaRPr/>
            </a:p>
          </p:txBody>
        </p:sp>
        <p:sp>
          <p:nvSpPr>
            <p:cNvPr id="5" name="Ready Projects">
              <a:extLst>
                <a:ext uri="{FF2B5EF4-FFF2-40B4-BE49-F238E27FC236}">
                  <a16:creationId xmlns:a16="http://schemas.microsoft.com/office/drawing/2014/main" id="{0FBE5709-CB9F-F34F-BD46-17F75C41422A}"/>
                </a:ext>
              </a:extLst>
            </p:cNvPr>
            <p:cNvSpPr txBox="1"/>
            <p:nvPr/>
          </p:nvSpPr>
          <p:spPr>
            <a:xfrm>
              <a:off x="1900621" y="8544878"/>
              <a:ext cx="5080099" cy="56124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3000">
                  <a:latin typeface="Roboto Bold"/>
                  <a:ea typeface="Roboto Bold"/>
                  <a:cs typeface="Roboto Bold"/>
                  <a:sym typeface="Roboto Bold"/>
                </a:defRPr>
              </a:lvl1pPr>
            </a:lstStyle>
            <a:p>
              <a:r>
                <a:rPr lang="en-US" sz="1200" b="1" dirty="0">
                  <a:latin typeface="Avenir Heavy" panose="02000503020000020003" pitchFamily="2" charset="0"/>
                </a:rPr>
                <a:t>Enrollment Period</a:t>
              </a:r>
              <a:endParaRPr sz="1200" b="1" dirty="0">
                <a:latin typeface="Avenir Heavy" panose="02000503020000020003" pitchFamily="2" charset="0"/>
              </a:endParaRPr>
            </a:p>
          </p:txBody>
        </p:sp>
        <p:sp>
          <p:nvSpPr>
            <p:cNvPr id="6" name="Creative Photos">
              <a:extLst>
                <a:ext uri="{FF2B5EF4-FFF2-40B4-BE49-F238E27FC236}">
                  <a16:creationId xmlns:a16="http://schemas.microsoft.com/office/drawing/2014/main" id="{2DDF7F78-DB4D-F143-8BF7-AD4E35CF57C9}"/>
                </a:ext>
              </a:extLst>
            </p:cNvPr>
            <p:cNvSpPr txBox="1"/>
            <p:nvPr/>
          </p:nvSpPr>
          <p:spPr>
            <a:xfrm>
              <a:off x="8773331" y="8558849"/>
              <a:ext cx="5080099" cy="56124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3000">
                  <a:latin typeface="Roboto Bold"/>
                  <a:ea typeface="Roboto Bold"/>
                  <a:cs typeface="Roboto Bold"/>
                  <a:sym typeface="Roboto Bold"/>
                </a:defRPr>
              </a:lvl1pPr>
            </a:lstStyle>
            <a:p>
              <a:r>
                <a:rPr lang="en-US" sz="1200" b="1" dirty="0">
                  <a:latin typeface="Avenir Heavy" panose="02000503020000020003" pitchFamily="2" charset="0"/>
                </a:rPr>
                <a:t>Qualifying Events</a:t>
              </a:r>
              <a:endParaRPr sz="1200" b="1" dirty="0">
                <a:latin typeface="Avenir Heavy" panose="02000503020000020003" pitchFamily="2" charset="0"/>
              </a:endParaRPr>
            </a:p>
          </p:txBody>
        </p:sp>
        <p:sp>
          <p:nvSpPr>
            <p:cNvPr id="7" name="Fresh Designs">
              <a:extLst>
                <a:ext uri="{FF2B5EF4-FFF2-40B4-BE49-F238E27FC236}">
                  <a16:creationId xmlns:a16="http://schemas.microsoft.com/office/drawing/2014/main" id="{B82DECF3-AEC0-C043-BB9E-87C35F2EFB8F}"/>
                </a:ext>
              </a:extLst>
            </p:cNvPr>
            <p:cNvSpPr txBox="1"/>
            <p:nvPr/>
          </p:nvSpPr>
          <p:spPr>
            <a:xfrm>
              <a:off x="1913270" y="15680046"/>
              <a:ext cx="5080101" cy="56124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3000">
                  <a:latin typeface="Roboto Bold"/>
                  <a:ea typeface="Roboto Bold"/>
                  <a:cs typeface="Roboto Bold"/>
                  <a:sym typeface="Roboto Bold"/>
                </a:defRPr>
              </a:lvl1pPr>
            </a:lstStyle>
            <a:p>
              <a:r>
                <a:rPr lang="en-US" sz="1200" b="1" dirty="0">
                  <a:latin typeface="Avenir Heavy" panose="02000503020000020003" pitchFamily="2" charset="0"/>
                </a:rPr>
                <a:t>ICHRA Enrollment</a:t>
              </a:r>
              <a:endParaRPr sz="1200" b="1" dirty="0">
                <a:latin typeface="Avenir Heavy" panose="02000503020000020003" pitchFamily="2" charset="0"/>
              </a:endParaRPr>
            </a:p>
          </p:txBody>
        </p:sp>
        <p:sp>
          <p:nvSpPr>
            <p:cNvPr id="8" name="Rectangle 27">
              <a:extLst>
                <a:ext uri="{FF2B5EF4-FFF2-40B4-BE49-F238E27FC236}">
                  <a16:creationId xmlns:a16="http://schemas.microsoft.com/office/drawing/2014/main" id="{87D8C84F-3CA3-A14E-B356-FEFDF4474B28}"/>
                </a:ext>
              </a:extLst>
            </p:cNvPr>
            <p:cNvSpPr txBox="1"/>
            <p:nvPr/>
          </p:nvSpPr>
          <p:spPr>
            <a:xfrm>
              <a:off x="1900621" y="9369061"/>
              <a:ext cx="5080000" cy="278904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120000"/>
                </a:lnSpc>
                <a:defRPr sz="2800">
                  <a:solidFill>
                    <a:srgbClr val="111111"/>
                  </a:solidFill>
                  <a:latin typeface="Roboto-Light"/>
                  <a:ea typeface="Roboto-Light"/>
                  <a:cs typeface="Roboto-Light"/>
                  <a:sym typeface="Roboto-Light"/>
                </a:defRPr>
              </a:lvl1pPr>
            </a:lstStyle>
            <a:p>
              <a:pPr>
                <a:lnSpc>
                  <a:spcPct val="107000"/>
                </a:lnSpc>
                <a:spcAft>
                  <a:spcPts val="800"/>
                </a:spcAft>
              </a:pPr>
              <a:r>
                <a:rPr lang="en-US" sz="1200" dirty="0">
                  <a:solidFill>
                    <a:srgbClr val="44546A"/>
                  </a:solidFill>
                  <a:latin typeface="Avenir Book" panose="02000503020000020003" pitchFamily="2" charset="0"/>
                  <a:ea typeface="Calibri" panose="020F0502020204030204" pitchFamily="34" charset="0"/>
                  <a:cs typeface="Times New Roman" panose="02020603050405020304" pitchFamily="18" charset="0"/>
                </a:rPr>
                <a:t>To enroll in an individual health plan, it must be within the National Open Enrollment period which typically runs from November to December.</a:t>
              </a:r>
            </a:p>
            <a:p>
              <a:pPr>
                <a:lnSpc>
                  <a:spcPct val="107000"/>
                </a:lnSpc>
                <a:spcAft>
                  <a:spcPts val="800"/>
                </a:spcAft>
              </a:pPr>
              <a:endParaRPr lang="en-US" sz="1200" dirty="0">
                <a:solidFill>
                  <a:srgbClr val="44546A"/>
                </a:solidFill>
                <a:latin typeface="Avenir Book" panose="02000503020000020003" pitchFamily="2" charset="0"/>
                <a:ea typeface="Calibri" panose="020F0502020204030204" pitchFamily="34" charset="0"/>
                <a:cs typeface="Times New Roman" panose="02020603050405020304" pitchFamily="18" charset="0"/>
              </a:endParaRPr>
            </a:p>
          </p:txBody>
        </p:sp>
        <p:sp>
          <p:nvSpPr>
            <p:cNvPr id="9" name="Rectangle 27">
              <a:extLst>
                <a:ext uri="{FF2B5EF4-FFF2-40B4-BE49-F238E27FC236}">
                  <a16:creationId xmlns:a16="http://schemas.microsoft.com/office/drawing/2014/main" id="{96D69D35-3680-F648-B0F8-5964E2AF8764}"/>
                </a:ext>
              </a:extLst>
            </p:cNvPr>
            <p:cNvSpPr txBox="1"/>
            <p:nvPr/>
          </p:nvSpPr>
          <p:spPr>
            <a:xfrm>
              <a:off x="8773331" y="9369061"/>
              <a:ext cx="5080000" cy="218077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120000"/>
                </a:lnSpc>
                <a:defRPr sz="2800">
                  <a:solidFill>
                    <a:srgbClr val="111111"/>
                  </a:solidFill>
                  <a:latin typeface="Roboto-Light"/>
                  <a:ea typeface="Roboto-Light"/>
                  <a:cs typeface="Roboto-Light"/>
                  <a:sym typeface="Roboto-Light"/>
                </a:defRPr>
              </a:lvl1pPr>
            </a:lstStyle>
            <a:p>
              <a:pPr>
                <a:lnSpc>
                  <a:spcPct val="107000"/>
                </a:lnSpc>
                <a:spcAft>
                  <a:spcPts val="800"/>
                </a:spcAft>
              </a:pPr>
              <a:r>
                <a:rPr lang="en-US" sz="1200" dirty="0">
                  <a:solidFill>
                    <a:srgbClr val="44546A"/>
                  </a:solidFill>
                  <a:latin typeface="Avenir Book" panose="02000503020000020003" pitchFamily="2" charset="0"/>
                  <a:ea typeface="Calibri" panose="020F0502020204030204" pitchFamily="34" charset="0"/>
                  <a:cs typeface="Times New Roman" panose="02020603050405020304" pitchFamily="18" charset="0"/>
                </a:rPr>
                <a:t>Outside of Open Enrollment, a qualifying event must be triggered in order to purchase a plan (i.e., the birth of a child, a marriage, a divorce or moving.) </a:t>
              </a:r>
            </a:p>
          </p:txBody>
        </p:sp>
        <p:sp>
          <p:nvSpPr>
            <p:cNvPr id="10" name="Rectangle 27">
              <a:extLst>
                <a:ext uri="{FF2B5EF4-FFF2-40B4-BE49-F238E27FC236}">
                  <a16:creationId xmlns:a16="http://schemas.microsoft.com/office/drawing/2014/main" id="{A78D2B05-E528-454B-8996-19CA927B25E7}"/>
                </a:ext>
              </a:extLst>
            </p:cNvPr>
            <p:cNvSpPr txBox="1"/>
            <p:nvPr/>
          </p:nvSpPr>
          <p:spPr>
            <a:xfrm>
              <a:off x="1611766" y="16428026"/>
              <a:ext cx="5454369" cy="298158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lnSpc>
                  <a:spcPct val="120000"/>
                </a:lnSpc>
                <a:defRPr sz="2800">
                  <a:solidFill>
                    <a:srgbClr val="111111"/>
                  </a:solidFill>
                  <a:latin typeface="Roboto-Light"/>
                  <a:ea typeface="Roboto-Light"/>
                  <a:cs typeface="Roboto-Light"/>
                  <a:sym typeface="Roboto-Light"/>
                </a:defRPr>
              </a:lvl1pPr>
            </a:lstStyle>
            <a:p>
              <a:pPr>
                <a:lnSpc>
                  <a:spcPct val="107000"/>
                </a:lnSpc>
                <a:spcAft>
                  <a:spcPts val="800"/>
                </a:spcAft>
              </a:pPr>
              <a:r>
                <a:rPr lang="en-US" sz="1200" dirty="0">
                  <a:solidFill>
                    <a:srgbClr val="44546A"/>
                  </a:solidFill>
                  <a:latin typeface="Avenir Book" panose="02000503020000020003" pitchFamily="2" charset="0"/>
                  <a:ea typeface="Calibri" panose="020F0502020204030204" pitchFamily="34" charset="0"/>
                  <a:cs typeface="Times New Roman" panose="02020603050405020304" pitchFamily="18" charset="0"/>
                </a:rPr>
                <a:t>When an employer decides to offer an ICHRA, it triggers a special enrollment period which gives employees 60 days to purchase a health plan. This allows an employer to offer an ICHRA anytime during the year.</a:t>
              </a:r>
            </a:p>
          </p:txBody>
        </p:sp>
        <p:sp>
          <p:nvSpPr>
            <p:cNvPr id="11" name="Rectangle 27">
              <a:extLst>
                <a:ext uri="{FF2B5EF4-FFF2-40B4-BE49-F238E27FC236}">
                  <a16:creationId xmlns:a16="http://schemas.microsoft.com/office/drawing/2014/main" id="{4F265416-819F-2948-97BA-238882DBFD08}"/>
                </a:ext>
              </a:extLst>
            </p:cNvPr>
            <p:cNvSpPr txBox="1"/>
            <p:nvPr/>
          </p:nvSpPr>
          <p:spPr>
            <a:xfrm>
              <a:off x="1" y="3283276"/>
              <a:ext cx="15747999" cy="118483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r>
                <a:rPr lang="en-US" sz="3200" b="1" dirty="0">
                  <a:solidFill>
                    <a:schemeClr val="tx2"/>
                  </a:solidFill>
                  <a:latin typeface="Avenir Heavy" panose="02000503020000020003" pitchFamily="2" charset="0"/>
                </a:rPr>
                <a:t>Individual Market Enrollments</a:t>
              </a:r>
              <a:endParaRPr sz="3200" b="1" dirty="0">
                <a:solidFill>
                  <a:schemeClr val="tx2"/>
                </a:solidFill>
                <a:latin typeface="Avenir Heavy" panose="02000503020000020003" pitchFamily="2" charset="0"/>
              </a:endParaRPr>
            </a:p>
          </p:txBody>
        </p:sp>
        <p:sp>
          <p:nvSpPr>
            <p:cNvPr id="12" name="Fresh Designs">
              <a:extLst>
                <a:ext uri="{FF2B5EF4-FFF2-40B4-BE49-F238E27FC236}">
                  <a16:creationId xmlns:a16="http://schemas.microsoft.com/office/drawing/2014/main" id="{AA48E894-7EA6-5D4E-A490-40154D851CFF}"/>
                </a:ext>
              </a:extLst>
            </p:cNvPr>
            <p:cNvSpPr txBox="1"/>
            <p:nvPr/>
          </p:nvSpPr>
          <p:spPr>
            <a:xfrm>
              <a:off x="8785980" y="15680046"/>
              <a:ext cx="5080099" cy="56124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3000">
                  <a:latin typeface="Roboto Bold"/>
                  <a:ea typeface="Roboto Bold"/>
                  <a:cs typeface="Roboto Bold"/>
                  <a:sym typeface="Roboto Bold"/>
                </a:defRPr>
              </a:lvl1pPr>
            </a:lstStyle>
            <a:p>
              <a:r>
                <a:rPr lang="en-US" sz="1200" b="1" dirty="0">
                  <a:latin typeface="Avenir Heavy" panose="02000503020000020003" pitchFamily="2" charset="0"/>
                </a:rPr>
                <a:t>Calendar Year</a:t>
              </a:r>
              <a:endParaRPr sz="1200" b="1" dirty="0">
                <a:latin typeface="Avenir Heavy" panose="02000503020000020003" pitchFamily="2" charset="0"/>
              </a:endParaRPr>
            </a:p>
          </p:txBody>
        </p:sp>
        <p:sp>
          <p:nvSpPr>
            <p:cNvPr id="13" name="Rectangle 27">
              <a:extLst>
                <a:ext uri="{FF2B5EF4-FFF2-40B4-BE49-F238E27FC236}">
                  <a16:creationId xmlns:a16="http://schemas.microsoft.com/office/drawing/2014/main" id="{7CEFEB2C-82D4-8341-9C8E-C8799CD9CEF5}"/>
                </a:ext>
              </a:extLst>
            </p:cNvPr>
            <p:cNvSpPr txBox="1"/>
            <p:nvPr/>
          </p:nvSpPr>
          <p:spPr>
            <a:xfrm>
              <a:off x="8786079" y="16428025"/>
              <a:ext cx="5080000" cy="205787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120000"/>
                </a:lnSpc>
                <a:defRPr sz="2800">
                  <a:solidFill>
                    <a:srgbClr val="111111"/>
                  </a:solidFill>
                  <a:latin typeface="Roboto-Light"/>
                  <a:ea typeface="Roboto-Light"/>
                  <a:cs typeface="Roboto-Light"/>
                  <a:sym typeface="Roboto-Light"/>
                </a:defRPr>
              </a:lvl1pPr>
            </a:lstStyle>
            <a:p>
              <a:pPr>
                <a:lnSpc>
                  <a:spcPct val="100000"/>
                </a:lnSpc>
                <a:spcAft>
                  <a:spcPts val="800"/>
                </a:spcAft>
              </a:pPr>
              <a:r>
                <a:rPr lang="en-US" sz="1200" dirty="0">
                  <a:solidFill>
                    <a:srgbClr val="44546A"/>
                  </a:solidFill>
                  <a:latin typeface="Avenir Book" panose="02000503020000020003" pitchFamily="2" charset="0"/>
                  <a:ea typeface="Calibri" panose="020F0502020204030204" pitchFamily="34" charset="0"/>
                  <a:cs typeface="Times New Roman" panose="02020603050405020304" pitchFamily="18" charset="0"/>
                </a:rPr>
                <a:t>ICHRA’s run on a calendar year so, if an ICHRA starts anytime after January 1, there will be a short plan year and start over the following January 1.</a:t>
              </a:r>
              <a:endParaRPr lang="en-US" sz="1200" dirty="0">
                <a:latin typeface="Avenir Book" panose="02000503020000020003" pitchFamily="2" charset="0"/>
                <a:ea typeface="Calibri" panose="020F0502020204030204" pitchFamily="34" charset="0"/>
                <a:cs typeface="Times New Roman" panose="02020603050405020304" pitchFamily="18" charset="0"/>
              </a:endParaRPr>
            </a:p>
          </p:txBody>
        </p:sp>
        <p:sp>
          <p:nvSpPr>
            <p:cNvPr id="14" name="Form">
              <a:extLst>
                <a:ext uri="{FF2B5EF4-FFF2-40B4-BE49-F238E27FC236}">
                  <a16:creationId xmlns:a16="http://schemas.microsoft.com/office/drawing/2014/main" id="{42879AEA-AA02-1849-9E8A-C0FA99F590A8}"/>
                </a:ext>
              </a:extLst>
            </p:cNvPr>
            <p:cNvSpPr/>
            <p:nvPr/>
          </p:nvSpPr>
          <p:spPr>
            <a:xfrm>
              <a:off x="3718986" y="13450193"/>
              <a:ext cx="1149472" cy="1367477"/>
            </a:xfrm>
            <a:custGeom>
              <a:avLst/>
              <a:gdLst/>
              <a:ahLst/>
              <a:cxnLst>
                <a:cxn ang="0">
                  <a:pos x="wd2" y="hd2"/>
                </a:cxn>
                <a:cxn ang="5400000">
                  <a:pos x="wd2" y="hd2"/>
                </a:cxn>
                <a:cxn ang="10800000">
                  <a:pos x="wd2" y="hd2"/>
                </a:cxn>
                <a:cxn ang="16200000">
                  <a:pos x="wd2" y="hd2"/>
                </a:cxn>
              </a:cxnLst>
              <a:rect l="0" t="0" r="r" b="b"/>
              <a:pathLst>
                <a:path w="21600" h="21600" extrusionOk="0">
                  <a:moveTo>
                    <a:pt x="21600" y="17426"/>
                  </a:moveTo>
                  <a:cubicBezTo>
                    <a:pt x="21600" y="13409"/>
                    <a:pt x="18497" y="10017"/>
                    <a:pt x="14152" y="8817"/>
                  </a:cubicBezTo>
                  <a:cubicBezTo>
                    <a:pt x="15641" y="7930"/>
                    <a:pt x="16572" y="6470"/>
                    <a:pt x="16572" y="4852"/>
                  </a:cubicBezTo>
                  <a:cubicBezTo>
                    <a:pt x="16572" y="2191"/>
                    <a:pt x="13966" y="0"/>
                    <a:pt x="10800" y="0"/>
                  </a:cubicBezTo>
                  <a:cubicBezTo>
                    <a:pt x="7634" y="0"/>
                    <a:pt x="5028" y="2191"/>
                    <a:pt x="5028" y="4852"/>
                  </a:cubicBezTo>
                  <a:cubicBezTo>
                    <a:pt x="5028" y="6470"/>
                    <a:pt x="6021" y="7930"/>
                    <a:pt x="7448" y="8817"/>
                  </a:cubicBezTo>
                  <a:cubicBezTo>
                    <a:pt x="3166" y="10017"/>
                    <a:pt x="0" y="13409"/>
                    <a:pt x="0" y="17426"/>
                  </a:cubicBezTo>
                  <a:lnTo>
                    <a:pt x="0" y="20922"/>
                  </a:lnTo>
                  <a:cubicBezTo>
                    <a:pt x="0" y="21287"/>
                    <a:pt x="372" y="21600"/>
                    <a:pt x="807" y="21600"/>
                  </a:cubicBezTo>
                  <a:cubicBezTo>
                    <a:pt x="807" y="21600"/>
                    <a:pt x="807" y="21600"/>
                    <a:pt x="807" y="21600"/>
                  </a:cubicBezTo>
                  <a:lnTo>
                    <a:pt x="20731" y="21600"/>
                  </a:lnTo>
                  <a:cubicBezTo>
                    <a:pt x="20917" y="21600"/>
                    <a:pt x="21166" y="21548"/>
                    <a:pt x="21290" y="21391"/>
                  </a:cubicBezTo>
                  <a:cubicBezTo>
                    <a:pt x="21414" y="21287"/>
                    <a:pt x="21538" y="21078"/>
                    <a:pt x="21538" y="20922"/>
                  </a:cubicBezTo>
                  <a:lnTo>
                    <a:pt x="21600" y="17426"/>
                  </a:lnTo>
                  <a:close/>
                  <a:moveTo>
                    <a:pt x="6641" y="4852"/>
                  </a:moveTo>
                  <a:cubicBezTo>
                    <a:pt x="6641" y="2922"/>
                    <a:pt x="8503" y="1356"/>
                    <a:pt x="10800" y="1356"/>
                  </a:cubicBezTo>
                  <a:cubicBezTo>
                    <a:pt x="13097" y="1356"/>
                    <a:pt x="14959" y="2922"/>
                    <a:pt x="14959" y="4852"/>
                  </a:cubicBezTo>
                  <a:cubicBezTo>
                    <a:pt x="14959" y="6783"/>
                    <a:pt x="13097" y="8348"/>
                    <a:pt x="10800" y="8348"/>
                  </a:cubicBezTo>
                  <a:cubicBezTo>
                    <a:pt x="8503" y="8348"/>
                    <a:pt x="6641" y="6783"/>
                    <a:pt x="6641" y="4852"/>
                  </a:cubicBezTo>
                  <a:close/>
                  <a:moveTo>
                    <a:pt x="16634" y="20191"/>
                  </a:moveTo>
                  <a:lnTo>
                    <a:pt x="16634" y="16643"/>
                  </a:lnTo>
                  <a:cubicBezTo>
                    <a:pt x="16634" y="16278"/>
                    <a:pt x="16262" y="15965"/>
                    <a:pt x="15828" y="15965"/>
                  </a:cubicBezTo>
                  <a:cubicBezTo>
                    <a:pt x="15393" y="15965"/>
                    <a:pt x="15021" y="16278"/>
                    <a:pt x="15021" y="16643"/>
                  </a:cubicBezTo>
                  <a:lnTo>
                    <a:pt x="15021" y="20191"/>
                  </a:lnTo>
                  <a:lnTo>
                    <a:pt x="6641" y="20191"/>
                  </a:lnTo>
                  <a:lnTo>
                    <a:pt x="6641" y="16591"/>
                  </a:lnTo>
                  <a:cubicBezTo>
                    <a:pt x="6641" y="16226"/>
                    <a:pt x="6269" y="15913"/>
                    <a:pt x="5834" y="15913"/>
                  </a:cubicBezTo>
                  <a:cubicBezTo>
                    <a:pt x="5400" y="15913"/>
                    <a:pt x="5028" y="16226"/>
                    <a:pt x="5028" y="16591"/>
                  </a:cubicBezTo>
                  <a:lnTo>
                    <a:pt x="5028" y="20191"/>
                  </a:lnTo>
                  <a:lnTo>
                    <a:pt x="1614" y="20191"/>
                  </a:lnTo>
                  <a:lnTo>
                    <a:pt x="1614" y="17374"/>
                  </a:lnTo>
                  <a:cubicBezTo>
                    <a:pt x="1614" y="13148"/>
                    <a:pt x="5710" y="9652"/>
                    <a:pt x="10800" y="9652"/>
                  </a:cubicBezTo>
                  <a:cubicBezTo>
                    <a:pt x="15890" y="9652"/>
                    <a:pt x="19986" y="13096"/>
                    <a:pt x="19986" y="17374"/>
                  </a:cubicBezTo>
                  <a:lnTo>
                    <a:pt x="19986" y="20139"/>
                  </a:lnTo>
                  <a:lnTo>
                    <a:pt x="16634" y="20191"/>
                  </a:lnTo>
                  <a:close/>
                </a:path>
              </a:pathLst>
            </a:custGeom>
            <a:solidFill>
              <a:srgbClr val="000000"/>
            </a:solidFill>
            <a:ln w="3175">
              <a:miter lim="400000"/>
            </a:ln>
          </p:spPr>
          <p:txBody>
            <a:bodyPr lIns="49212" tIns="49212" rIns="49212" bIns="49212" anchor="ctr"/>
            <a:lstStyle/>
            <a:p>
              <a:pPr algn="ctr" defTabSz="1485053">
                <a:lnSpc>
                  <a:spcPct val="100000"/>
                </a:lnSpc>
                <a:defRPr sz="9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5" name="Form">
              <a:extLst>
                <a:ext uri="{FF2B5EF4-FFF2-40B4-BE49-F238E27FC236}">
                  <a16:creationId xmlns:a16="http://schemas.microsoft.com/office/drawing/2014/main" id="{6FCFEF4D-9F8D-D142-AE6E-1A818D2E7AB8}"/>
                </a:ext>
              </a:extLst>
            </p:cNvPr>
            <p:cNvSpPr/>
            <p:nvPr/>
          </p:nvSpPr>
          <p:spPr>
            <a:xfrm>
              <a:off x="10759453" y="13380834"/>
              <a:ext cx="988598" cy="1374323"/>
            </a:xfrm>
            <a:custGeom>
              <a:avLst/>
              <a:gdLst/>
              <a:ahLst/>
              <a:cxnLst>
                <a:cxn ang="0">
                  <a:pos x="wd2" y="hd2"/>
                </a:cxn>
                <a:cxn ang="5400000">
                  <a:pos x="wd2" y="hd2"/>
                </a:cxn>
                <a:cxn ang="10800000">
                  <a:pos x="wd2" y="hd2"/>
                </a:cxn>
                <a:cxn ang="16200000">
                  <a:pos x="wd2" y="hd2"/>
                </a:cxn>
              </a:cxnLst>
              <a:rect l="0" t="0" r="r" b="b"/>
              <a:pathLst>
                <a:path w="21600" h="21600" extrusionOk="0">
                  <a:moveTo>
                    <a:pt x="20788" y="3009"/>
                  </a:moveTo>
                  <a:lnTo>
                    <a:pt x="14109" y="3009"/>
                  </a:lnTo>
                  <a:lnTo>
                    <a:pt x="14109" y="2380"/>
                  </a:lnTo>
                  <a:cubicBezTo>
                    <a:pt x="14109" y="1078"/>
                    <a:pt x="12610" y="0"/>
                    <a:pt x="10800" y="0"/>
                  </a:cubicBezTo>
                  <a:cubicBezTo>
                    <a:pt x="10800" y="0"/>
                    <a:pt x="10800" y="0"/>
                    <a:pt x="10738" y="0"/>
                  </a:cubicBezTo>
                  <a:cubicBezTo>
                    <a:pt x="8802" y="45"/>
                    <a:pt x="7429" y="1078"/>
                    <a:pt x="7491" y="2380"/>
                  </a:cubicBezTo>
                  <a:lnTo>
                    <a:pt x="7491" y="3009"/>
                  </a:lnTo>
                  <a:lnTo>
                    <a:pt x="812" y="3009"/>
                  </a:lnTo>
                  <a:cubicBezTo>
                    <a:pt x="375" y="3009"/>
                    <a:pt x="0" y="3278"/>
                    <a:pt x="0" y="3593"/>
                  </a:cubicBezTo>
                  <a:lnTo>
                    <a:pt x="0" y="21016"/>
                  </a:lnTo>
                  <a:cubicBezTo>
                    <a:pt x="0" y="21331"/>
                    <a:pt x="375" y="21600"/>
                    <a:pt x="812" y="21600"/>
                  </a:cubicBezTo>
                  <a:lnTo>
                    <a:pt x="20788" y="21600"/>
                  </a:lnTo>
                  <a:cubicBezTo>
                    <a:pt x="21225" y="21600"/>
                    <a:pt x="21600" y="21331"/>
                    <a:pt x="21600" y="21016"/>
                  </a:cubicBezTo>
                  <a:lnTo>
                    <a:pt x="21600" y="3593"/>
                  </a:lnTo>
                  <a:cubicBezTo>
                    <a:pt x="21600" y="3278"/>
                    <a:pt x="21225" y="3009"/>
                    <a:pt x="20788" y="3009"/>
                  </a:cubicBezTo>
                  <a:close/>
                  <a:moveTo>
                    <a:pt x="6617" y="4176"/>
                  </a:moveTo>
                  <a:lnTo>
                    <a:pt x="14983" y="4176"/>
                  </a:lnTo>
                  <a:lnTo>
                    <a:pt x="14983" y="5030"/>
                  </a:lnTo>
                  <a:lnTo>
                    <a:pt x="6617" y="5030"/>
                  </a:lnTo>
                  <a:lnTo>
                    <a:pt x="6617" y="4176"/>
                  </a:lnTo>
                  <a:close/>
                  <a:moveTo>
                    <a:pt x="9114" y="2380"/>
                  </a:moveTo>
                  <a:cubicBezTo>
                    <a:pt x="9052" y="1751"/>
                    <a:pt x="9801" y="1257"/>
                    <a:pt x="10862" y="1212"/>
                  </a:cubicBezTo>
                  <a:cubicBezTo>
                    <a:pt x="11799" y="1212"/>
                    <a:pt x="12548" y="1751"/>
                    <a:pt x="12548" y="2425"/>
                  </a:cubicBezTo>
                  <a:lnTo>
                    <a:pt x="12548" y="3054"/>
                  </a:lnTo>
                  <a:lnTo>
                    <a:pt x="9114" y="3054"/>
                  </a:lnTo>
                  <a:lnTo>
                    <a:pt x="9114" y="2380"/>
                  </a:lnTo>
                  <a:cubicBezTo>
                    <a:pt x="9114" y="2380"/>
                    <a:pt x="9114" y="2380"/>
                    <a:pt x="9114" y="2380"/>
                  </a:cubicBezTo>
                  <a:close/>
                  <a:moveTo>
                    <a:pt x="19977" y="20432"/>
                  </a:moveTo>
                  <a:lnTo>
                    <a:pt x="1561" y="20432"/>
                  </a:lnTo>
                  <a:lnTo>
                    <a:pt x="1561" y="4176"/>
                  </a:lnTo>
                  <a:lnTo>
                    <a:pt x="4932" y="4176"/>
                  </a:lnTo>
                  <a:lnTo>
                    <a:pt x="4932" y="5568"/>
                  </a:lnTo>
                  <a:cubicBezTo>
                    <a:pt x="4932" y="5883"/>
                    <a:pt x="5306" y="6152"/>
                    <a:pt x="5743" y="6152"/>
                  </a:cubicBezTo>
                  <a:lnTo>
                    <a:pt x="15732" y="6152"/>
                  </a:lnTo>
                  <a:cubicBezTo>
                    <a:pt x="16169" y="6152"/>
                    <a:pt x="16543" y="5883"/>
                    <a:pt x="16543" y="5568"/>
                  </a:cubicBezTo>
                  <a:lnTo>
                    <a:pt x="16543" y="4176"/>
                  </a:lnTo>
                  <a:lnTo>
                    <a:pt x="19914" y="4176"/>
                  </a:lnTo>
                  <a:lnTo>
                    <a:pt x="19914" y="20432"/>
                  </a:lnTo>
                  <a:close/>
                </a:path>
              </a:pathLst>
            </a:custGeom>
            <a:solidFill>
              <a:srgbClr val="000000"/>
            </a:solidFill>
            <a:ln w="3175">
              <a:miter lim="400000"/>
            </a:ln>
          </p:spPr>
          <p:txBody>
            <a:bodyPr lIns="49212" tIns="49212" rIns="49212" bIns="49212" anchor="ctr"/>
            <a:lstStyle/>
            <a:p>
              <a:pPr algn="ctr" defTabSz="1485053">
                <a:lnSpc>
                  <a:spcPct val="100000"/>
                </a:lnSpc>
                <a:defRPr sz="9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6" name="Form">
              <a:extLst>
                <a:ext uri="{FF2B5EF4-FFF2-40B4-BE49-F238E27FC236}">
                  <a16:creationId xmlns:a16="http://schemas.microsoft.com/office/drawing/2014/main" id="{CAC2BD40-65D1-3C48-81FA-C2F3824BF846}"/>
                </a:ext>
              </a:extLst>
            </p:cNvPr>
            <p:cNvSpPr/>
            <p:nvPr/>
          </p:nvSpPr>
          <p:spPr>
            <a:xfrm>
              <a:off x="3645056" y="6486949"/>
              <a:ext cx="1223402" cy="1223326"/>
            </a:xfrm>
            <a:custGeom>
              <a:avLst/>
              <a:gdLst/>
              <a:ahLst/>
              <a:cxnLst>
                <a:cxn ang="0">
                  <a:pos x="wd2" y="hd2"/>
                </a:cxn>
                <a:cxn ang="5400000">
                  <a:pos x="wd2" y="hd2"/>
                </a:cxn>
                <a:cxn ang="10800000">
                  <a:pos x="wd2" y="hd2"/>
                </a:cxn>
                <a:cxn ang="16200000">
                  <a:pos x="wd2" y="hd2"/>
                </a:cxn>
              </a:cxnLst>
              <a:rect l="0" t="0" r="r" b="b"/>
              <a:pathLst>
                <a:path w="21556" h="21600" extrusionOk="0">
                  <a:moveTo>
                    <a:pt x="10778" y="0"/>
                  </a:moveTo>
                  <a:cubicBezTo>
                    <a:pt x="7904" y="0"/>
                    <a:pt x="5209" y="1125"/>
                    <a:pt x="3143" y="3150"/>
                  </a:cubicBezTo>
                  <a:cubicBezTo>
                    <a:pt x="1123" y="5175"/>
                    <a:pt x="0" y="7920"/>
                    <a:pt x="0" y="10800"/>
                  </a:cubicBezTo>
                  <a:cubicBezTo>
                    <a:pt x="0" y="13680"/>
                    <a:pt x="1123" y="16380"/>
                    <a:pt x="3143" y="18450"/>
                  </a:cubicBezTo>
                  <a:cubicBezTo>
                    <a:pt x="5164" y="20475"/>
                    <a:pt x="7904" y="21600"/>
                    <a:pt x="10778" y="21600"/>
                  </a:cubicBezTo>
                  <a:cubicBezTo>
                    <a:pt x="13652" y="21600"/>
                    <a:pt x="16346" y="20475"/>
                    <a:pt x="18412" y="18450"/>
                  </a:cubicBezTo>
                  <a:cubicBezTo>
                    <a:pt x="20432" y="16425"/>
                    <a:pt x="21555" y="13680"/>
                    <a:pt x="21555" y="10800"/>
                  </a:cubicBezTo>
                  <a:cubicBezTo>
                    <a:pt x="21600" y="7920"/>
                    <a:pt x="20477" y="5220"/>
                    <a:pt x="18412" y="3150"/>
                  </a:cubicBezTo>
                  <a:cubicBezTo>
                    <a:pt x="16391" y="1125"/>
                    <a:pt x="13652" y="0"/>
                    <a:pt x="10778" y="0"/>
                  </a:cubicBezTo>
                  <a:close/>
                  <a:moveTo>
                    <a:pt x="10820" y="1167"/>
                  </a:moveTo>
                  <a:cubicBezTo>
                    <a:pt x="13379" y="1167"/>
                    <a:pt x="15801" y="2163"/>
                    <a:pt x="17598" y="4008"/>
                  </a:cubicBezTo>
                  <a:cubicBezTo>
                    <a:pt x="19394" y="5808"/>
                    <a:pt x="20432" y="8235"/>
                    <a:pt x="20432" y="10800"/>
                  </a:cubicBezTo>
                  <a:cubicBezTo>
                    <a:pt x="20432" y="13365"/>
                    <a:pt x="19439" y="15792"/>
                    <a:pt x="17598" y="17592"/>
                  </a:cubicBezTo>
                  <a:cubicBezTo>
                    <a:pt x="15801" y="19392"/>
                    <a:pt x="13379" y="20433"/>
                    <a:pt x="10820" y="20433"/>
                  </a:cubicBezTo>
                  <a:cubicBezTo>
                    <a:pt x="8260" y="20433"/>
                    <a:pt x="5838" y="19437"/>
                    <a:pt x="4042" y="17592"/>
                  </a:cubicBezTo>
                  <a:cubicBezTo>
                    <a:pt x="2245" y="15792"/>
                    <a:pt x="1207" y="13365"/>
                    <a:pt x="1207" y="10800"/>
                  </a:cubicBezTo>
                  <a:cubicBezTo>
                    <a:pt x="1207" y="8235"/>
                    <a:pt x="2200" y="5808"/>
                    <a:pt x="4042" y="4008"/>
                  </a:cubicBezTo>
                  <a:cubicBezTo>
                    <a:pt x="5838" y="2208"/>
                    <a:pt x="8260" y="1167"/>
                    <a:pt x="10820" y="1167"/>
                  </a:cubicBezTo>
                  <a:close/>
                  <a:moveTo>
                    <a:pt x="10918" y="3150"/>
                  </a:moveTo>
                  <a:cubicBezTo>
                    <a:pt x="10604" y="3150"/>
                    <a:pt x="10328" y="3426"/>
                    <a:pt x="10328" y="3741"/>
                  </a:cubicBezTo>
                  <a:lnTo>
                    <a:pt x="10328" y="10983"/>
                  </a:lnTo>
                  <a:cubicBezTo>
                    <a:pt x="10328" y="11298"/>
                    <a:pt x="10604" y="11559"/>
                    <a:pt x="10918" y="11559"/>
                  </a:cubicBezTo>
                  <a:cubicBezTo>
                    <a:pt x="10918" y="11559"/>
                    <a:pt x="10915" y="11559"/>
                    <a:pt x="10960" y="11559"/>
                  </a:cubicBezTo>
                  <a:lnTo>
                    <a:pt x="14552" y="11559"/>
                  </a:lnTo>
                  <a:cubicBezTo>
                    <a:pt x="14867" y="11559"/>
                    <a:pt x="15128" y="11298"/>
                    <a:pt x="15128" y="10983"/>
                  </a:cubicBezTo>
                  <a:cubicBezTo>
                    <a:pt x="15083" y="10668"/>
                    <a:pt x="14825" y="10392"/>
                    <a:pt x="14510" y="10392"/>
                  </a:cubicBezTo>
                  <a:lnTo>
                    <a:pt x="11493" y="10392"/>
                  </a:lnTo>
                  <a:lnTo>
                    <a:pt x="11493" y="3741"/>
                  </a:lnTo>
                  <a:cubicBezTo>
                    <a:pt x="11493" y="3426"/>
                    <a:pt x="11232" y="3150"/>
                    <a:pt x="10918" y="3150"/>
                  </a:cubicBezTo>
                  <a:close/>
                </a:path>
              </a:pathLst>
            </a:custGeom>
            <a:solidFill>
              <a:srgbClr val="000000"/>
            </a:solidFill>
            <a:ln w="3175">
              <a:miter lim="400000"/>
            </a:ln>
          </p:spPr>
          <p:txBody>
            <a:bodyPr lIns="49212" tIns="49212" rIns="49212" bIns="49212" anchor="ctr"/>
            <a:lstStyle/>
            <a:p>
              <a:pPr algn="ctr" defTabSz="1485053">
                <a:lnSpc>
                  <a:spcPct val="100000"/>
                </a:lnSpc>
                <a:defRPr sz="9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7" name="Form">
              <a:extLst>
                <a:ext uri="{FF2B5EF4-FFF2-40B4-BE49-F238E27FC236}">
                  <a16:creationId xmlns:a16="http://schemas.microsoft.com/office/drawing/2014/main" id="{35DFFEA8-DE5A-0E47-8B97-445D91AE0422}"/>
                </a:ext>
              </a:extLst>
            </p:cNvPr>
            <p:cNvSpPr/>
            <p:nvPr/>
          </p:nvSpPr>
          <p:spPr>
            <a:xfrm>
              <a:off x="10588933" y="6502683"/>
              <a:ext cx="1139239" cy="1236291"/>
            </a:xfrm>
            <a:custGeom>
              <a:avLst/>
              <a:gdLst/>
              <a:ahLst/>
              <a:cxnLst>
                <a:cxn ang="0">
                  <a:pos x="wd2" y="hd2"/>
                </a:cxn>
                <a:cxn ang="5400000">
                  <a:pos x="wd2" y="hd2"/>
                </a:cxn>
                <a:cxn ang="10800000">
                  <a:pos x="wd2" y="hd2"/>
                </a:cxn>
                <a:cxn ang="16200000">
                  <a:pos x="wd2" y="hd2"/>
                </a:cxn>
              </a:cxnLst>
              <a:rect l="0" t="0" r="r" b="b"/>
              <a:pathLst>
                <a:path w="21463" h="21597" extrusionOk="0">
                  <a:moveTo>
                    <a:pt x="3264" y="0"/>
                  </a:moveTo>
                  <a:cubicBezTo>
                    <a:pt x="3087" y="0"/>
                    <a:pt x="2905" y="63"/>
                    <a:pt x="2769" y="190"/>
                  </a:cubicBezTo>
                  <a:lnTo>
                    <a:pt x="205" y="2567"/>
                  </a:lnTo>
                  <a:cubicBezTo>
                    <a:pt x="-68" y="2820"/>
                    <a:pt x="-68" y="3232"/>
                    <a:pt x="205" y="3486"/>
                  </a:cubicBezTo>
                  <a:cubicBezTo>
                    <a:pt x="369" y="3638"/>
                    <a:pt x="537" y="3692"/>
                    <a:pt x="701" y="3692"/>
                  </a:cubicBezTo>
                  <a:cubicBezTo>
                    <a:pt x="865" y="3692"/>
                    <a:pt x="1087" y="3638"/>
                    <a:pt x="1197" y="3486"/>
                  </a:cubicBezTo>
                  <a:lnTo>
                    <a:pt x="3760" y="1109"/>
                  </a:lnTo>
                  <a:cubicBezTo>
                    <a:pt x="4033" y="906"/>
                    <a:pt x="4033" y="444"/>
                    <a:pt x="3760" y="190"/>
                  </a:cubicBezTo>
                  <a:cubicBezTo>
                    <a:pt x="3623" y="63"/>
                    <a:pt x="3442" y="0"/>
                    <a:pt x="3264" y="0"/>
                  </a:cubicBezTo>
                  <a:close/>
                  <a:moveTo>
                    <a:pt x="18200" y="0"/>
                  </a:moveTo>
                  <a:cubicBezTo>
                    <a:pt x="18022" y="0"/>
                    <a:pt x="17841" y="63"/>
                    <a:pt x="17704" y="190"/>
                  </a:cubicBezTo>
                  <a:cubicBezTo>
                    <a:pt x="17431" y="444"/>
                    <a:pt x="17431" y="856"/>
                    <a:pt x="17704" y="1109"/>
                  </a:cubicBezTo>
                  <a:lnTo>
                    <a:pt x="20267" y="3486"/>
                  </a:lnTo>
                  <a:cubicBezTo>
                    <a:pt x="20431" y="3638"/>
                    <a:pt x="20599" y="3692"/>
                    <a:pt x="20763" y="3692"/>
                  </a:cubicBezTo>
                  <a:cubicBezTo>
                    <a:pt x="20927" y="3692"/>
                    <a:pt x="21149" y="3638"/>
                    <a:pt x="21259" y="3486"/>
                  </a:cubicBezTo>
                  <a:cubicBezTo>
                    <a:pt x="21532" y="3283"/>
                    <a:pt x="21532" y="2820"/>
                    <a:pt x="21259" y="2567"/>
                  </a:cubicBezTo>
                  <a:lnTo>
                    <a:pt x="18695" y="190"/>
                  </a:lnTo>
                  <a:cubicBezTo>
                    <a:pt x="18559" y="63"/>
                    <a:pt x="18377" y="0"/>
                    <a:pt x="18200" y="0"/>
                  </a:cubicBezTo>
                  <a:close/>
                  <a:moveTo>
                    <a:pt x="10561" y="1521"/>
                  </a:moveTo>
                  <a:cubicBezTo>
                    <a:pt x="5311" y="1521"/>
                    <a:pt x="1094" y="5482"/>
                    <a:pt x="1094" y="10299"/>
                  </a:cubicBezTo>
                  <a:cubicBezTo>
                    <a:pt x="1094" y="13595"/>
                    <a:pt x="3121" y="16625"/>
                    <a:pt x="6238" y="18095"/>
                  </a:cubicBezTo>
                  <a:lnTo>
                    <a:pt x="5195" y="20741"/>
                  </a:lnTo>
                  <a:cubicBezTo>
                    <a:pt x="5086" y="21096"/>
                    <a:pt x="5257" y="21448"/>
                    <a:pt x="5640" y="21549"/>
                  </a:cubicBezTo>
                  <a:cubicBezTo>
                    <a:pt x="5694" y="21600"/>
                    <a:pt x="5790" y="21597"/>
                    <a:pt x="5845" y="21597"/>
                  </a:cubicBezTo>
                  <a:cubicBezTo>
                    <a:pt x="6118" y="21597"/>
                    <a:pt x="6402" y="21442"/>
                    <a:pt x="6511" y="21137"/>
                  </a:cubicBezTo>
                  <a:lnTo>
                    <a:pt x="7485" y="18555"/>
                  </a:lnTo>
                  <a:cubicBezTo>
                    <a:pt x="8469" y="18859"/>
                    <a:pt x="9454" y="19014"/>
                    <a:pt x="10493" y="19014"/>
                  </a:cubicBezTo>
                  <a:cubicBezTo>
                    <a:pt x="11532" y="19014"/>
                    <a:pt x="12571" y="18859"/>
                    <a:pt x="13500" y="18555"/>
                  </a:cubicBezTo>
                  <a:lnTo>
                    <a:pt x="14491" y="21137"/>
                  </a:lnTo>
                  <a:cubicBezTo>
                    <a:pt x="14601" y="21391"/>
                    <a:pt x="14867" y="21597"/>
                    <a:pt x="15141" y="21597"/>
                  </a:cubicBezTo>
                  <a:cubicBezTo>
                    <a:pt x="15195" y="21597"/>
                    <a:pt x="15308" y="21600"/>
                    <a:pt x="15363" y="21549"/>
                  </a:cubicBezTo>
                  <a:cubicBezTo>
                    <a:pt x="15746" y="21448"/>
                    <a:pt x="15917" y="21045"/>
                    <a:pt x="15807" y="20741"/>
                  </a:cubicBezTo>
                  <a:lnTo>
                    <a:pt x="14765" y="18095"/>
                  </a:lnTo>
                  <a:cubicBezTo>
                    <a:pt x="17936" y="16574"/>
                    <a:pt x="19908" y="13595"/>
                    <a:pt x="19909" y="10299"/>
                  </a:cubicBezTo>
                  <a:cubicBezTo>
                    <a:pt x="20018" y="5482"/>
                    <a:pt x="15811" y="1521"/>
                    <a:pt x="10561" y="1521"/>
                  </a:cubicBezTo>
                  <a:close/>
                  <a:moveTo>
                    <a:pt x="10561" y="2789"/>
                  </a:moveTo>
                  <a:cubicBezTo>
                    <a:pt x="15045" y="2789"/>
                    <a:pt x="18644" y="6142"/>
                    <a:pt x="18644" y="10299"/>
                  </a:cubicBezTo>
                  <a:cubicBezTo>
                    <a:pt x="18644" y="13342"/>
                    <a:pt x="16730" y="16026"/>
                    <a:pt x="13722" y="17192"/>
                  </a:cubicBezTo>
                  <a:cubicBezTo>
                    <a:pt x="12738" y="17598"/>
                    <a:pt x="11655" y="17794"/>
                    <a:pt x="10561" y="17794"/>
                  </a:cubicBezTo>
                  <a:cubicBezTo>
                    <a:pt x="9467" y="17794"/>
                    <a:pt x="8367" y="17598"/>
                    <a:pt x="7383" y="17192"/>
                  </a:cubicBezTo>
                  <a:cubicBezTo>
                    <a:pt x="4430" y="16026"/>
                    <a:pt x="2461" y="13291"/>
                    <a:pt x="2461" y="10299"/>
                  </a:cubicBezTo>
                  <a:cubicBezTo>
                    <a:pt x="2461" y="6192"/>
                    <a:pt x="6077" y="2789"/>
                    <a:pt x="10561" y="2789"/>
                  </a:cubicBezTo>
                  <a:close/>
                  <a:moveTo>
                    <a:pt x="10561" y="5577"/>
                  </a:moveTo>
                  <a:cubicBezTo>
                    <a:pt x="10178" y="5577"/>
                    <a:pt x="9843" y="5888"/>
                    <a:pt x="9843" y="6243"/>
                  </a:cubicBezTo>
                  <a:lnTo>
                    <a:pt x="9843" y="10299"/>
                  </a:lnTo>
                  <a:cubicBezTo>
                    <a:pt x="9843" y="10654"/>
                    <a:pt x="10178" y="10949"/>
                    <a:pt x="10561" y="10949"/>
                  </a:cubicBezTo>
                  <a:lnTo>
                    <a:pt x="14936" y="10949"/>
                  </a:lnTo>
                  <a:cubicBezTo>
                    <a:pt x="15319" y="10949"/>
                    <a:pt x="15636" y="10654"/>
                    <a:pt x="15636" y="10299"/>
                  </a:cubicBezTo>
                  <a:cubicBezTo>
                    <a:pt x="15636" y="9944"/>
                    <a:pt x="15370" y="9634"/>
                    <a:pt x="14987" y="9634"/>
                  </a:cubicBezTo>
                  <a:lnTo>
                    <a:pt x="11262" y="9634"/>
                  </a:lnTo>
                  <a:lnTo>
                    <a:pt x="11262" y="6243"/>
                  </a:lnTo>
                  <a:cubicBezTo>
                    <a:pt x="11262" y="5888"/>
                    <a:pt x="10944" y="5577"/>
                    <a:pt x="10561" y="5577"/>
                  </a:cubicBezTo>
                  <a:close/>
                </a:path>
              </a:pathLst>
            </a:custGeom>
            <a:solidFill>
              <a:srgbClr val="000000"/>
            </a:solidFill>
            <a:ln w="3175">
              <a:miter lim="400000"/>
            </a:ln>
          </p:spPr>
          <p:txBody>
            <a:bodyPr lIns="49212" tIns="49212" rIns="49212" bIns="49212" anchor="ctr"/>
            <a:lstStyle/>
            <a:p>
              <a:pPr algn="ctr" defTabSz="1485053">
                <a:lnSpc>
                  <a:spcPct val="100000"/>
                </a:lnSpc>
                <a:defRPr sz="9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Tree>
    <p:extLst>
      <p:ext uri="{BB962C8B-B14F-4D97-AF65-F5344CB8AC3E}">
        <p14:creationId xmlns:p14="http://schemas.microsoft.com/office/powerpoint/2010/main" val="3023506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082AB8E-D6FF-0949-A7C3-684F65EF634C}"/>
              </a:ext>
            </a:extLst>
          </p:cNvPr>
          <p:cNvGrpSpPr/>
          <p:nvPr/>
        </p:nvGrpSpPr>
        <p:grpSpPr>
          <a:xfrm>
            <a:off x="-1" y="-24658"/>
            <a:ext cx="7772401" cy="9406899"/>
            <a:chOff x="-1" y="1863320"/>
            <a:chExt cx="15748001" cy="19059725"/>
          </a:xfrm>
        </p:grpSpPr>
        <p:sp>
          <p:nvSpPr>
            <p:cNvPr id="4" name="Rechteck">
              <a:extLst>
                <a:ext uri="{FF2B5EF4-FFF2-40B4-BE49-F238E27FC236}">
                  <a16:creationId xmlns:a16="http://schemas.microsoft.com/office/drawing/2014/main" id="{4B9B0F11-7681-6B43-978B-034D3DFB8D2B}"/>
                </a:ext>
              </a:extLst>
            </p:cNvPr>
            <p:cNvSpPr/>
            <p:nvPr/>
          </p:nvSpPr>
          <p:spPr>
            <a:xfrm>
              <a:off x="-1" y="1863320"/>
              <a:ext cx="15748001" cy="10629179"/>
            </a:xfrm>
            <a:prstGeom prst="rect">
              <a:avLst/>
            </a:prstGeom>
            <a:solidFill>
              <a:srgbClr val="F2F2F2"/>
            </a:solidFill>
            <a:ln w="3175">
              <a:miter lim="400000"/>
            </a:ln>
          </p:spPr>
          <p:txBody>
            <a:bodyPr lIns="50800" tIns="50800" rIns="50800" bIns="50800" anchor="ctr"/>
            <a:lstStyle/>
            <a:p>
              <a:pPr algn="ctr">
                <a:lnSpc>
                  <a:spcPct val="100000"/>
                </a:lnSpc>
                <a:defRPr sz="3100">
                  <a:solidFill>
                    <a:srgbClr val="FFFFFF"/>
                  </a:solidFill>
                  <a:latin typeface="Helvetica Light"/>
                  <a:ea typeface="Helvetica Light"/>
                  <a:cs typeface="Helvetica Light"/>
                  <a:sym typeface="Helvetica Light"/>
                </a:defRPr>
              </a:pPr>
              <a:endParaRPr/>
            </a:p>
          </p:txBody>
        </p:sp>
        <p:sp>
          <p:nvSpPr>
            <p:cNvPr id="7" name="Fresh Designs">
              <a:extLst>
                <a:ext uri="{FF2B5EF4-FFF2-40B4-BE49-F238E27FC236}">
                  <a16:creationId xmlns:a16="http://schemas.microsoft.com/office/drawing/2014/main" id="{B82DECF3-AEC0-C043-BB9E-87C35F2EFB8F}"/>
                </a:ext>
              </a:extLst>
            </p:cNvPr>
            <p:cNvSpPr txBox="1"/>
            <p:nvPr/>
          </p:nvSpPr>
          <p:spPr>
            <a:xfrm>
              <a:off x="2484351" y="19987644"/>
              <a:ext cx="3832803" cy="93539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lgn="ctr">
                <a:defRPr sz="3000">
                  <a:latin typeface="Roboto Bold"/>
                  <a:ea typeface="Roboto Bold"/>
                  <a:cs typeface="Roboto Bold"/>
                  <a:sym typeface="Roboto Bold"/>
                </a:defRPr>
              </a:lvl1pPr>
            </a:lstStyle>
            <a:p>
              <a:r>
                <a:rPr lang="en-US" sz="1200" b="1" dirty="0">
                  <a:latin typeface="Avenir Heavy" panose="02000503020000020003" pitchFamily="2" charset="0"/>
                </a:rPr>
                <a:t>Current Medical Premiums</a:t>
              </a:r>
              <a:endParaRPr sz="1200" b="1" dirty="0">
                <a:latin typeface="Avenir Heavy" panose="02000503020000020003" pitchFamily="2" charset="0"/>
              </a:endParaRPr>
            </a:p>
          </p:txBody>
        </p:sp>
        <p:sp>
          <p:nvSpPr>
            <p:cNvPr id="9" name="Rectangle 27">
              <a:extLst>
                <a:ext uri="{FF2B5EF4-FFF2-40B4-BE49-F238E27FC236}">
                  <a16:creationId xmlns:a16="http://schemas.microsoft.com/office/drawing/2014/main" id="{96D69D35-3680-F648-B0F8-5964E2AF8764}"/>
                </a:ext>
              </a:extLst>
            </p:cNvPr>
            <p:cNvSpPr txBox="1"/>
            <p:nvPr/>
          </p:nvSpPr>
          <p:spPr>
            <a:xfrm>
              <a:off x="2894013" y="7374327"/>
              <a:ext cx="9959963" cy="41981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lnSpc>
                  <a:spcPct val="120000"/>
                </a:lnSpc>
                <a:defRPr sz="2800">
                  <a:solidFill>
                    <a:srgbClr val="111111"/>
                  </a:solidFill>
                  <a:latin typeface="Roboto-Light"/>
                  <a:ea typeface="Roboto-Light"/>
                  <a:cs typeface="Roboto-Light"/>
                  <a:sym typeface="Roboto-Light"/>
                </a:defRPr>
              </a:lvl1pPr>
            </a:lstStyle>
            <a:p>
              <a:pPr>
                <a:lnSpc>
                  <a:spcPct val="107000"/>
                </a:lnSpc>
                <a:spcAft>
                  <a:spcPts val="800"/>
                </a:spcAft>
              </a:pPr>
              <a:r>
                <a:rPr lang="en-US" sz="1200" dirty="0">
                  <a:solidFill>
                    <a:srgbClr val="44546A"/>
                  </a:solidFill>
                  <a:latin typeface="Avenir Book" panose="02000503020000020003" pitchFamily="2" charset="0"/>
                  <a:ea typeface="Calibri" panose="020F0502020204030204" pitchFamily="34" charset="0"/>
                  <a:cs typeface="Times New Roman" panose="02020603050405020304" pitchFamily="18" charset="0"/>
                </a:rPr>
                <a:t>Moving to a personalized benefit experience offers your employees the power of choice and helps you maximize the value of your employee benefits program.  Employees will elect a personal policy from a variety of options based on their location. </a:t>
              </a:r>
            </a:p>
            <a:p>
              <a:pPr>
                <a:lnSpc>
                  <a:spcPct val="107000"/>
                </a:lnSpc>
                <a:spcAft>
                  <a:spcPts val="800"/>
                </a:spcAft>
              </a:pPr>
              <a:endParaRPr lang="en-US" sz="1200" dirty="0">
                <a:solidFill>
                  <a:srgbClr val="44546A"/>
                </a:solidFill>
                <a:latin typeface="Avenir Book" panose="02000503020000020003" pitchFamily="2"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solidFill>
                    <a:srgbClr val="44546A"/>
                  </a:solidFill>
                  <a:latin typeface="Avenir Book" panose="02000503020000020003" pitchFamily="2" charset="0"/>
                  <a:ea typeface="Calibri" panose="020F0502020204030204" pitchFamily="34" charset="0"/>
                  <a:cs typeface="Times New Roman" panose="02020603050405020304" pitchFamily="18" charset="0"/>
                </a:rPr>
                <a:t>For the analysis below we are comparing all currently enrolled members on a </a:t>
              </a:r>
              <a:r>
                <a:rPr lang="en-US" sz="1200" b="1" dirty="0">
                  <a:solidFill>
                    <a:srgbClr val="44546A"/>
                  </a:solidFill>
                  <a:latin typeface="Avenir Book" panose="02000503020000020003" pitchFamily="2" charset="0"/>
                  <a:ea typeface="Calibri" panose="020F0502020204030204" pitchFamily="34" charset="0"/>
                  <a:cs typeface="Times New Roman" panose="02020603050405020304" pitchFamily="18" charset="0"/>
                </a:rPr>
                <a:t>Gold level </a:t>
              </a:r>
              <a:r>
                <a:rPr lang="en-US" sz="1200" dirty="0">
                  <a:solidFill>
                    <a:srgbClr val="44546A"/>
                  </a:solidFill>
                  <a:latin typeface="Avenir Book" panose="02000503020000020003" pitchFamily="2" charset="0"/>
                  <a:ea typeface="Calibri" panose="020F0502020204030204" pitchFamily="34" charset="0"/>
                  <a:cs typeface="Times New Roman" panose="02020603050405020304" pitchFamily="18" charset="0"/>
                </a:rPr>
                <a:t>personalized plan.  This total cost analysis is designed to provide a foundation for defining if ICHRA is a good-fit option for you, your budget and </a:t>
              </a:r>
              <a:r>
                <a:rPr lang="en-US" sz="1200" b="1" dirty="0">
                  <a:solidFill>
                    <a:srgbClr val="44546A"/>
                  </a:solidFill>
                  <a:latin typeface="Avenir Book" panose="02000503020000020003" pitchFamily="2" charset="0"/>
                  <a:ea typeface="Calibri" panose="020F0502020204030204" pitchFamily="34" charset="0"/>
                  <a:cs typeface="Times New Roman" panose="02020603050405020304" pitchFamily="18" charset="0"/>
                </a:rPr>
                <a:t>your 22 employees.</a:t>
              </a:r>
            </a:p>
          </p:txBody>
        </p:sp>
        <p:sp>
          <p:nvSpPr>
            <p:cNvPr id="11" name="Rectangle 27">
              <a:extLst>
                <a:ext uri="{FF2B5EF4-FFF2-40B4-BE49-F238E27FC236}">
                  <a16:creationId xmlns:a16="http://schemas.microsoft.com/office/drawing/2014/main" id="{4F265416-819F-2948-97BA-238882DBFD08}"/>
                </a:ext>
              </a:extLst>
            </p:cNvPr>
            <p:cNvSpPr txBox="1"/>
            <p:nvPr/>
          </p:nvSpPr>
          <p:spPr>
            <a:xfrm>
              <a:off x="1" y="3283276"/>
              <a:ext cx="15747999" cy="118483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r>
                <a:rPr lang="en-US" sz="3200" b="1" dirty="0">
                  <a:solidFill>
                    <a:schemeClr val="tx2"/>
                  </a:solidFill>
                  <a:latin typeface="Avenir Heavy" panose="02000503020000020003" pitchFamily="2" charset="0"/>
                </a:rPr>
                <a:t>Premium Cost Analysis</a:t>
              </a:r>
              <a:endParaRPr sz="3200" b="1" dirty="0">
                <a:solidFill>
                  <a:schemeClr val="tx2"/>
                </a:solidFill>
                <a:latin typeface="Avenir Heavy" panose="02000503020000020003" pitchFamily="2" charset="0"/>
              </a:endParaRPr>
            </a:p>
          </p:txBody>
        </p:sp>
        <p:sp>
          <p:nvSpPr>
            <p:cNvPr id="12" name="Fresh Designs">
              <a:extLst>
                <a:ext uri="{FF2B5EF4-FFF2-40B4-BE49-F238E27FC236}">
                  <a16:creationId xmlns:a16="http://schemas.microsoft.com/office/drawing/2014/main" id="{AA48E894-7EA6-5D4E-A490-40154D851CFF}"/>
                </a:ext>
              </a:extLst>
            </p:cNvPr>
            <p:cNvSpPr txBox="1"/>
            <p:nvPr/>
          </p:nvSpPr>
          <p:spPr>
            <a:xfrm>
              <a:off x="10436779" y="19987646"/>
              <a:ext cx="5080099" cy="93539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3000">
                  <a:latin typeface="Roboto Bold"/>
                  <a:ea typeface="Roboto Bold"/>
                  <a:cs typeface="Roboto Bold"/>
                  <a:sym typeface="Roboto Bold"/>
                </a:defRPr>
              </a:lvl1pPr>
            </a:lstStyle>
            <a:p>
              <a:r>
                <a:rPr lang="en-US" sz="1200" b="1" dirty="0">
                  <a:latin typeface="Avenir Heavy" panose="02000503020000020003" pitchFamily="2" charset="0"/>
                </a:rPr>
                <a:t>Gold Individual Medical Premiums</a:t>
              </a:r>
              <a:endParaRPr sz="1200" b="1" dirty="0">
                <a:latin typeface="Avenir Heavy" panose="02000503020000020003" pitchFamily="2" charset="0"/>
              </a:endParaRPr>
            </a:p>
          </p:txBody>
        </p:sp>
        <p:sp>
          <p:nvSpPr>
            <p:cNvPr id="15" name="Form">
              <a:extLst>
                <a:ext uri="{FF2B5EF4-FFF2-40B4-BE49-F238E27FC236}">
                  <a16:creationId xmlns:a16="http://schemas.microsoft.com/office/drawing/2014/main" id="{6FCFEF4D-9F8D-D142-AE6E-1A818D2E7AB8}"/>
                </a:ext>
              </a:extLst>
            </p:cNvPr>
            <p:cNvSpPr/>
            <p:nvPr/>
          </p:nvSpPr>
          <p:spPr>
            <a:xfrm>
              <a:off x="7379696" y="5337506"/>
              <a:ext cx="988598" cy="1374323"/>
            </a:xfrm>
            <a:custGeom>
              <a:avLst/>
              <a:gdLst/>
              <a:ahLst/>
              <a:cxnLst>
                <a:cxn ang="0">
                  <a:pos x="wd2" y="hd2"/>
                </a:cxn>
                <a:cxn ang="5400000">
                  <a:pos x="wd2" y="hd2"/>
                </a:cxn>
                <a:cxn ang="10800000">
                  <a:pos x="wd2" y="hd2"/>
                </a:cxn>
                <a:cxn ang="16200000">
                  <a:pos x="wd2" y="hd2"/>
                </a:cxn>
              </a:cxnLst>
              <a:rect l="0" t="0" r="r" b="b"/>
              <a:pathLst>
                <a:path w="21600" h="21600" extrusionOk="0">
                  <a:moveTo>
                    <a:pt x="20788" y="3009"/>
                  </a:moveTo>
                  <a:lnTo>
                    <a:pt x="14109" y="3009"/>
                  </a:lnTo>
                  <a:lnTo>
                    <a:pt x="14109" y="2380"/>
                  </a:lnTo>
                  <a:cubicBezTo>
                    <a:pt x="14109" y="1078"/>
                    <a:pt x="12610" y="0"/>
                    <a:pt x="10800" y="0"/>
                  </a:cubicBezTo>
                  <a:cubicBezTo>
                    <a:pt x="10800" y="0"/>
                    <a:pt x="10800" y="0"/>
                    <a:pt x="10738" y="0"/>
                  </a:cubicBezTo>
                  <a:cubicBezTo>
                    <a:pt x="8802" y="45"/>
                    <a:pt x="7429" y="1078"/>
                    <a:pt x="7491" y="2380"/>
                  </a:cubicBezTo>
                  <a:lnTo>
                    <a:pt x="7491" y="3009"/>
                  </a:lnTo>
                  <a:lnTo>
                    <a:pt x="812" y="3009"/>
                  </a:lnTo>
                  <a:cubicBezTo>
                    <a:pt x="375" y="3009"/>
                    <a:pt x="0" y="3278"/>
                    <a:pt x="0" y="3593"/>
                  </a:cubicBezTo>
                  <a:lnTo>
                    <a:pt x="0" y="21016"/>
                  </a:lnTo>
                  <a:cubicBezTo>
                    <a:pt x="0" y="21331"/>
                    <a:pt x="375" y="21600"/>
                    <a:pt x="812" y="21600"/>
                  </a:cubicBezTo>
                  <a:lnTo>
                    <a:pt x="20788" y="21600"/>
                  </a:lnTo>
                  <a:cubicBezTo>
                    <a:pt x="21225" y="21600"/>
                    <a:pt x="21600" y="21331"/>
                    <a:pt x="21600" y="21016"/>
                  </a:cubicBezTo>
                  <a:lnTo>
                    <a:pt x="21600" y="3593"/>
                  </a:lnTo>
                  <a:cubicBezTo>
                    <a:pt x="21600" y="3278"/>
                    <a:pt x="21225" y="3009"/>
                    <a:pt x="20788" y="3009"/>
                  </a:cubicBezTo>
                  <a:close/>
                  <a:moveTo>
                    <a:pt x="6617" y="4176"/>
                  </a:moveTo>
                  <a:lnTo>
                    <a:pt x="14983" y="4176"/>
                  </a:lnTo>
                  <a:lnTo>
                    <a:pt x="14983" y="5030"/>
                  </a:lnTo>
                  <a:lnTo>
                    <a:pt x="6617" y="5030"/>
                  </a:lnTo>
                  <a:lnTo>
                    <a:pt x="6617" y="4176"/>
                  </a:lnTo>
                  <a:close/>
                  <a:moveTo>
                    <a:pt x="9114" y="2380"/>
                  </a:moveTo>
                  <a:cubicBezTo>
                    <a:pt x="9052" y="1751"/>
                    <a:pt x="9801" y="1257"/>
                    <a:pt x="10862" y="1212"/>
                  </a:cubicBezTo>
                  <a:cubicBezTo>
                    <a:pt x="11799" y="1212"/>
                    <a:pt x="12548" y="1751"/>
                    <a:pt x="12548" y="2425"/>
                  </a:cubicBezTo>
                  <a:lnTo>
                    <a:pt x="12548" y="3054"/>
                  </a:lnTo>
                  <a:lnTo>
                    <a:pt x="9114" y="3054"/>
                  </a:lnTo>
                  <a:lnTo>
                    <a:pt x="9114" y="2380"/>
                  </a:lnTo>
                  <a:cubicBezTo>
                    <a:pt x="9114" y="2380"/>
                    <a:pt x="9114" y="2380"/>
                    <a:pt x="9114" y="2380"/>
                  </a:cubicBezTo>
                  <a:close/>
                  <a:moveTo>
                    <a:pt x="19977" y="20432"/>
                  </a:moveTo>
                  <a:lnTo>
                    <a:pt x="1561" y="20432"/>
                  </a:lnTo>
                  <a:lnTo>
                    <a:pt x="1561" y="4176"/>
                  </a:lnTo>
                  <a:lnTo>
                    <a:pt x="4932" y="4176"/>
                  </a:lnTo>
                  <a:lnTo>
                    <a:pt x="4932" y="5568"/>
                  </a:lnTo>
                  <a:cubicBezTo>
                    <a:pt x="4932" y="5883"/>
                    <a:pt x="5306" y="6152"/>
                    <a:pt x="5743" y="6152"/>
                  </a:cubicBezTo>
                  <a:lnTo>
                    <a:pt x="15732" y="6152"/>
                  </a:lnTo>
                  <a:cubicBezTo>
                    <a:pt x="16169" y="6152"/>
                    <a:pt x="16543" y="5883"/>
                    <a:pt x="16543" y="5568"/>
                  </a:cubicBezTo>
                  <a:lnTo>
                    <a:pt x="16543" y="4176"/>
                  </a:lnTo>
                  <a:lnTo>
                    <a:pt x="19914" y="4176"/>
                  </a:lnTo>
                  <a:lnTo>
                    <a:pt x="19914" y="20432"/>
                  </a:lnTo>
                  <a:close/>
                </a:path>
              </a:pathLst>
            </a:custGeom>
            <a:solidFill>
              <a:srgbClr val="000000"/>
            </a:solidFill>
            <a:ln w="3175">
              <a:miter lim="400000"/>
            </a:ln>
          </p:spPr>
          <p:txBody>
            <a:bodyPr lIns="49212" tIns="49212" rIns="49212" bIns="49212" anchor="ctr"/>
            <a:lstStyle/>
            <a:p>
              <a:pPr algn="ctr" defTabSz="1485053">
                <a:lnSpc>
                  <a:spcPct val="100000"/>
                </a:lnSpc>
                <a:defRPr sz="96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pic>
        <p:nvPicPr>
          <p:cNvPr id="3" name="Picture 2">
            <a:extLst>
              <a:ext uri="{FF2B5EF4-FFF2-40B4-BE49-F238E27FC236}">
                <a16:creationId xmlns:a16="http://schemas.microsoft.com/office/drawing/2014/main" id="{48285F69-B720-1816-2D3B-B9F404D6CA6A}"/>
              </a:ext>
            </a:extLst>
          </p:cNvPr>
          <p:cNvPicPr>
            <a:picLocks noChangeAspect="1"/>
          </p:cNvPicPr>
          <p:nvPr/>
        </p:nvPicPr>
        <p:blipFill>
          <a:blip r:embed="rId2"/>
          <a:srcRect/>
          <a:stretch/>
        </p:blipFill>
        <p:spPr>
          <a:xfrm>
            <a:off x="200191" y="5528453"/>
            <a:ext cx="7394462" cy="3085459"/>
          </a:xfrm>
          <a:prstGeom prst="rect">
            <a:avLst/>
          </a:prstGeom>
        </p:spPr>
      </p:pic>
      <p:sp>
        <p:nvSpPr>
          <p:cNvPr id="5" name="Fresh Designs">
            <a:extLst>
              <a:ext uri="{FF2B5EF4-FFF2-40B4-BE49-F238E27FC236}">
                <a16:creationId xmlns:a16="http://schemas.microsoft.com/office/drawing/2014/main" id="{553AF776-1BB1-8B74-6260-C4A874853754}"/>
              </a:ext>
            </a:extLst>
          </p:cNvPr>
          <p:cNvSpPr txBox="1"/>
          <p:nvPr/>
        </p:nvSpPr>
        <p:spPr>
          <a:xfrm>
            <a:off x="3259381" y="8921008"/>
            <a:ext cx="1891674" cy="461665"/>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lgn="ctr">
              <a:defRPr sz="3000">
                <a:latin typeface="Roboto Bold"/>
                <a:ea typeface="Roboto Bold"/>
                <a:cs typeface="Roboto Bold"/>
                <a:sym typeface="Roboto Bold"/>
              </a:defRPr>
            </a:lvl1pPr>
          </a:lstStyle>
          <a:p>
            <a:r>
              <a:rPr lang="en-US" sz="1200" b="1" dirty="0">
                <a:latin typeface="Avenir Heavy" panose="02000503020000020003" pitchFamily="2" charset="0"/>
              </a:rPr>
              <a:t>Renewal Medical Premiums</a:t>
            </a:r>
            <a:endParaRPr sz="1200" b="1" dirty="0">
              <a:latin typeface="Avenir Heavy" panose="02000503020000020003" pitchFamily="2" charset="0"/>
            </a:endParaRPr>
          </a:p>
        </p:txBody>
      </p:sp>
    </p:spTree>
    <p:extLst>
      <p:ext uri="{BB962C8B-B14F-4D97-AF65-F5344CB8AC3E}">
        <p14:creationId xmlns:p14="http://schemas.microsoft.com/office/powerpoint/2010/main" val="37351132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F05895659B7348BA5ACC954CC379F8" ma:contentTypeVersion="8" ma:contentTypeDescription="Create a new document." ma:contentTypeScope="" ma:versionID="23192e7b7cd693931c2d3100fec5d12b">
  <xsd:schema xmlns:xsd="http://www.w3.org/2001/XMLSchema" xmlns:xs="http://www.w3.org/2001/XMLSchema" xmlns:p="http://schemas.microsoft.com/office/2006/metadata/properties" xmlns:ns2="b7955a93-d7ff-41ca-8120-bf6fc863555f" xmlns:ns3="9c41c5da-9642-478a-883e-74d2bc07b838" targetNamespace="http://schemas.microsoft.com/office/2006/metadata/properties" ma:root="true" ma:fieldsID="caa007c2586ec72051de4bb4b8cd5c67" ns2:_="" ns3:_="">
    <xsd:import namespace="b7955a93-d7ff-41ca-8120-bf6fc863555f"/>
    <xsd:import namespace="9c41c5da-9642-478a-883e-74d2bc07b8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955a93-d7ff-41ca-8120-bf6fc86355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c41c5da-9642-478a-883e-74d2bc07b83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E68DD2-A4B9-4805-960A-340BF27B983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06CAC48-881E-4CAB-94B1-6A61FB799D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955a93-d7ff-41ca-8120-bf6fc863555f"/>
    <ds:schemaRef ds:uri="9c41c5da-9642-478a-883e-74d2bc07b8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144513-2536-4F64-9792-8D9D46F5CD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5910</TotalTime>
  <Words>1622</Words>
  <Application>Microsoft Macintosh PowerPoint</Application>
  <PresentationFormat>Custom</PresentationFormat>
  <Paragraphs>201</Paragraphs>
  <Slides>16</Slides>
  <Notes>0</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Avenir Black</vt:lpstr>
      <vt:lpstr>Avenir Book</vt:lpstr>
      <vt:lpstr>Avenir Heavy</vt:lpstr>
      <vt:lpstr>Avenir Medium</vt:lpstr>
      <vt:lpstr>Calibri</vt:lpstr>
      <vt:lpstr>Calibri Light</vt:lpstr>
      <vt:lpstr>Gill Sans</vt:lpstr>
      <vt:lpstr>Helvetica Light</vt:lpstr>
      <vt:lpstr>Open Sans</vt:lpstr>
      <vt:lpstr>Wingdings</vt:lpstr>
      <vt:lpstr>Office Theme</vt:lpstr>
      <vt:lpstr>PowerPoint Presentation</vt:lpstr>
      <vt:lpstr>PowerPoint Presentation</vt:lpstr>
      <vt:lpstr>Why ICHRA?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Sample Employer Contribution Funding by Class Type and Age Bands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Shaw</dc:creator>
  <cp:lastModifiedBy>Kevin Nichols</cp:lastModifiedBy>
  <cp:revision>128</cp:revision>
  <dcterms:created xsi:type="dcterms:W3CDTF">2021-11-10T16:20:52Z</dcterms:created>
  <dcterms:modified xsi:type="dcterms:W3CDTF">2023-09-20T23:04:24Z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0x0101009FF05895659B7348BA5ACC954CC379F8</vt:lpwstr>
  </property>
</Properties>
</file>